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1" r:id="rId3"/>
    <p:sldId id="309" r:id="rId4"/>
    <p:sldId id="310" r:id="rId5"/>
    <p:sldId id="308" r:id="rId6"/>
    <p:sldId id="293" r:id="rId7"/>
    <p:sldId id="297" r:id="rId8"/>
    <p:sldId id="298" r:id="rId9"/>
    <p:sldId id="300" r:id="rId10"/>
    <p:sldId id="282" r:id="rId11"/>
    <p:sldId id="261" r:id="rId12"/>
    <p:sldId id="270" r:id="rId13"/>
    <p:sldId id="284" r:id="rId14"/>
    <p:sldId id="262" r:id="rId15"/>
    <p:sldId id="263" r:id="rId16"/>
    <p:sldId id="303" r:id="rId17"/>
    <p:sldId id="277" r:id="rId18"/>
    <p:sldId id="285" r:id="rId19"/>
    <p:sldId id="304" r:id="rId20"/>
    <p:sldId id="305" r:id="rId21"/>
    <p:sldId id="306" r:id="rId22"/>
    <p:sldId id="27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86441" autoAdjust="0"/>
  </p:normalViewPr>
  <p:slideViewPr>
    <p:cSldViewPr>
      <p:cViewPr>
        <p:scale>
          <a:sx n="70" d="100"/>
          <a:sy n="70" d="100"/>
        </p:scale>
        <p:origin x="-1164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BE5B-358C-43BF-90FA-5272D09DFE99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047B-2DCF-4CDC-9269-F7742EB99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220A-342E-44A6-AEF0-7A4870DF3E4B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425E-50D3-4194-9E49-D03AD1A7E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6EC8-5498-4A90-8654-F8E9FAB2CC5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72501-EC05-4606-BFA7-84AD33183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F6C7-9AC4-45A7-8CA2-3D6EF896811F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9F8D-B8D9-46F1-9A67-C9C0D4196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6E145-0F76-4F8D-B169-CD5CC34009DF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A997-CDAA-46DC-8A67-C8A55CD85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1685-7CDA-4D20-B70C-FB67DFACDF49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ACDD-592C-440C-B8C0-1CC2EF56F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DF717-D8EF-4A99-BE15-3E022C6099EF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4CC8-F1D0-488D-951F-31FB3AC26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49F6C-DF79-46C3-8383-87F8F2FFE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38DA-AF39-4D6E-B29B-27209BA8E32D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9D66E-C25C-4D92-8371-3135AFD55CFF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DB90-8D0A-4772-9864-2D707653B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7AEE-D946-411D-84A5-92FE995B30F6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F2A8-7411-4275-9A02-235DC8E71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E166-392C-4C57-A169-545EE6A4F264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2D26-74AE-4865-9885-E0E0DC117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1FF6-9F07-4335-88F6-81139CFF4057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F25F9-8CA2-42BC-95CA-E3DC24369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0E77-910C-447B-9BF0-1AE78A1048AC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DE56-C4C2-403D-93EF-E5A734044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6DA3-8881-4CB9-ACD2-F9337CD94779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40CF8-4E83-4DA5-A8E0-6EE746DFE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DD67C-E9EC-47AC-A4AA-9E5D63F1B4C3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EF0D-2A9A-4DFD-AF0A-1C4FB5542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F9273-91F2-408D-AC5C-EFECE9A28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F21F-7B7D-45E5-8C86-689DB33014AC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C6A2F-3C20-40AD-8A7F-A2CB113C3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9790D-D80A-4342-93DC-3B6F0BF7AE33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6A86-322D-4802-B5E2-FBE4DC31E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8DE0-AF28-4479-A0AD-FA299004E3A7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9D17-CE04-4891-8FB3-529EEA482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CA7B-F971-432A-BF41-1D75D425DCC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2A34-991C-462B-8A37-28C5E22FB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B23C-07DC-4F2D-8CAB-07AD9C9DAB23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80FC8-4F1A-4C72-BD52-905ADCF22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CC8F3-0270-4CEA-A56C-7821DBF14E55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B5E2-39E7-45C4-8710-D448662E6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95C4-4E7D-42A1-9510-4133BC2F9857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3C51-B54D-42A2-A5DC-61EFF7D00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0D838B-2FA4-4E29-BDD0-1EE6FC4FBEEC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56289F-85DD-45AC-8C8E-B45150B4E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44D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5089D8-5743-425A-986E-A294F9C113FC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44D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rgbClr val="444D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9D7E33-4282-4E6B-A7E8-7B3F35FD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2" r:id="rId2"/>
    <p:sldLayoutId id="2147483751" r:id="rId3"/>
    <p:sldLayoutId id="2147483743" r:id="rId4"/>
    <p:sldLayoutId id="2147483752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8305800" cy="1143000"/>
          </a:xfrm>
        </p:spPr>
        <p:txBody>
          <a:bodyPr/>
          <a:lstStyle/>
          <a:p>
            <a:r>
              <a:rPr lang="ru-RU" dirty="0"/>
              <a:t>Муниципальное бюджетное общеобразовательное учреждение  «Туруханская средняя школа №1</a:t>
            </a:r>
            <a:r>
              <a:rPr lang="ru-RU" dirty="0" smtClean="0"/>
              <a:t>», учитель физики </a:t>
            </a:r>
            <a:r>
              <a:rPr lang="ru-RU" dirty="0" err="1" smtClean="0"/>
              <a:t>Хадаева</a:t>
            </a:r>
            <a:r>
              <a:rPr lang="ru-RU" dirty="0" smtClean="0"/>
              <a:t> Е.Ю. 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35038" y="2204864"/>
            <a:ext cx="7704856" cy="1981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Урок физики в 7 классе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по теме: «Сила </a:t>
            </a:r>
            <a:r>
              <a:rPr lang="ru-RU" b="1" dirty="0">
                <a:solidFill>
                  <a:srgbClr val="0070C0"/>
                </a:solidFill>
              </a:rPr>
              <a:t>трения»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60132025"/>
              </p:ext>
            </p:extLst>
          </p:nvPr>
        </p:nvGraphicFramePr>
        <p:xfrm>
          <a:off x="827584" y="764704"/>
          <a:ext cx="2304256" cy="1040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3" imgW="2984127" imgH="1485190" progId="">
                  <p:embed/>
                </p:oleObj>
              </mc:Choice>
              <mc:Fallback>
                <p:oleObj name="Image" r:id="rId3" imgW="2984127" imgH="1485190" progId="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764704"/>
                        <a:ext cx="2304256" cy="1040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 descr="http://academ.info/upload/node_images_ext/2009/11/12290/200x200_fc61ced45a4cf037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1662" y="404664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0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7778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smtClean="0">
                <a:solidFill>
                  <a:srgbClr val="FF0000"/>
                </a:solidFill>
              </a:rPr>
              <a:t>Причины трения</a:t>
            </a:r>
          </a:p>
        </p:txBody>
      </p:sp>
      <p:sp>
        <p:nvSpPr>
          <p:cNvPr id="46105" name="AutoShape 25"/>
          <p:cNvSpPr>
            <a:spLocks noChangeArrowheads="1"/>
          </p:cNvSpPr>
          <p:nvPr/>
        </p:nvSpPr>
        <p:spPr bwMode="gray">
          <a:xfrm>
            <a:off x="468313" y="1557338"/>
            <a:ext cx="4032250" cy="1736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66">
                  <a:gamma/>
                  <a:shade val="46275"/>
                  <a:invGamma/>
                </a:srgbClr>
              </a:gs>
              <a:gs pos="50000">
                <a:srgbClr val="00CC66"/>
              </a:gs>
              <a:gs pos="100000">
                <a:srgbClr val="00CC66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Шероховатость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поверхностей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соприкасающихся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тел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6107" name="AutoShape 27"/>
          <p:cNvSpPr>
            <a:spLocks noChangeArrowheads="1"/>
          </p:cNvSpPr>
          <p:nvPr/>
        </p:nvSpPr>
        <p:spPr bwMode="gray">
          <a:xfrm>
            <a:off x="4859338" y="1528763"/>
            <a:ext cx="3933825" cy="1736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66">
                  <a:gamma/>
                  <a:shade val="46275"/>
                  <a:invGamma/>
                </a:srgbClr>
              </a:gs>
              <a:gs pos="50000">
                <a:srgbClr val="00CC66"/>
              </a:gs>
              <a:gs pos="100000">
                <a:srgbClr val="00CC66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Взаимное притяжение молекул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соприкасающихся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тел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6108" name="Picture 28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3887788"/>
            <a:ext cx="432593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109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4859338" y="4244975"/>
          <a:ext cx="3933825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4" imgW="2984127" imgH="1485190" progId="">
                  <p:embed/>
                </p:oleObj>
              </mc:Choice>
              <mc:Fallback>
                <p:oleObj name="Image" r:id="rId4" imgW="2984127" imgH="1485190" progId="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244975"/>
                        <a:ext cx="3933825" cy="177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1" name="AutoShape 31"/>
          <p:cNvSpPr>
            <a:spLocks noChangeArrowheads="1"/>
          </p:cNvSpPr>
          <p:nvPr/>
        </p:nvSpPr>
        <p:spPr bwMode="auto">
          <a:xfrm rot="5400000">
            <a:off x="1875632" y="3488531"/>
            <a:ext cx="1079500" cy="690563"/>
          </a:xfrm>
          <a:prstGeom prst="notchedRightArrow">
            <a:avLst>
              <a:gd name="adj1" fmla="val 50000"/>
              <a:gd name="adj2" fmla="val 3908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+mn-lt"/>
            </a:endParaRPr>
          </a:p>
        </p:txBody>
      </p:sp>
      <p:sp>
        <p:nvSpPr>
          <p:cNvPr id="46112" name="AutoShape 32"/>
          <p:cNvSpPr>
            <a:spLocks noChangeArrowheads="1"/>
          </p:cNvSpPr>
          <p:nvPr/>
        </p:nvSpPr>
        <p:spPr bwMode="auto">
          <a:xfrm rot="5400000">
            <a:off x="6110288" y="3382963"/>
            <a:ext cx="955675" cy="720725"/>
          </a:xfrm>
          <a:prstGeom prst="notchedRightArrow">
            <a:avLst>
              <a:gd name="adj1" fmla="val 50000"/>
              <a:gd name="adj2" fmla="val 3908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5" grpId="0" animBg="1"/>
      <p:bldP spid="46107" grpId="0" animBg="1"/>
      <p:bldP spid="46111" grpId="0" animBg="1"/>
      <p:bldP spid="461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5"/>
            <a:ext cx="91440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52128"/>
          </a:xfrm>
        </p:spPr>
        <p:txBody>
          <a:bodyPr/>
          <a:lstStyle/>
          <a:p>
            <a:pPr>
              <a:defRPr/>
            </a:pPr>
            <a:r>
              <a:rPr lang="ru-RU" sz="5400" b="1" i="1" smtClean="0">
                <a:solidFill>
                  <a:srgbClr val="FF0000"/>
                </a:solidFill>
              </a:rPr>
              <a:t>Три     вида    трения</a:t>
            </a:r>
            <a:endParaRPr lang="ru-RU" sz="5400" b="1" i="1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b="23585"/>
          <a:stretch>
            <a:fillRect/>
          </a:stretch>
        </p:blipFill>
        <p:spPr bwMode="auto">
          <a:xfrm>
            <a:off x="214282" y="4214818"/>
            <a:ext cx="2955925" cy="23958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10" name="Прямая со стрелкой 9"/>
          <p:cNvCxnSpPr/>
          <p:nvPr/>
        </p:nvCxnSpPr>
        <p:spPr>
          <a:xfrm>
            <a:off x="6516688" y="2781300"/>
            <a:ext cx="647700" cy="681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войная стрелка влево/вверх 13"/>
          <p:cNvSpPr/>
          <p:nvPr/>
        </p:nvSpPr>
        <p:spPr>
          <a:xfrm>
            <a:off x="2627313" y="2924175"/>
            <a:ext cx="73025" cy="7302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Тройная стрелка влево/вправо/вверх 14"/>
          <p:cNvSpPr/>
          <p:nvPr/>
        </p:nvSpPr>
        <p:spPr>
          <a:xfrm rot="10800000">
            <a:off x="1403350" y="2636838"/>
            <a:ext cx="6121400" cy="99377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pic>
        <p:nvPicPr>
          <p:cNvPr id="15368" name="Picture 7" descr="http://academ.info/upload/node_images_ext/2009/11/12290/200x200_fc61ced45a4cf037.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14688" y="3714750"/>
            <a:ext cx="2571750" cy="2571750"/>
          </a:xfrm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28938" y="3714750"/>
            <a:ext cx="3000375" cy="652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onstantia" pitchFamily="18" charset="0"/>
              </a:rPr>
              <a:t>Трение скольжения</a:t>
            </a:r>
          </a:p>
        </p:txBody>
      </p:sp>
      <p:pic>
        <p:nvPicPr>
          <p:cNvPr id="15370" name="Picture 14" descr="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4286250"/>
            <a:ext cx="2663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143625" y="3714750"/>
            <a:ext cx="3000375" cy="652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onstantia" pitchFamily="18" charset="0"/>
              </a:rPr>
              <a:t>Трение качения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0" y="3714750"/>
            <a:ext cx="3000375" cy="652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onstantia" pitchFamily="18" charset="0"/>
              </a:rPr>
              <a:t>Трение покоя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pPr>
              <a:defRPr/>
            </a:pPr>
            <a:endParaRPr lang="ru-RU" b="1" i="1">
              <a:solidFill>
                <a:srgbClr val="FF0000"/>
              </a:solidFill>
            </a:endParaRPr>
          </a:p>
        </p:txBody>
      </p:sp>
      <p:pic>
        <p:nvPicPr>
          <p:cNvPr id="16387" name="Picture 2" descr="http://www.edu54.ru/sites/default/files/userfiles/image/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 l="5954" r="14967"/>
          <a:stretch>
            <a:fillRect/>
          </a:stretch>
        </p:blipFill>
        <p:spPr bwMode="auto">
          <a:xfrm>
            <a:off x="1543050" y="1571625"/>
            <a:ext cx="61976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44000" cy="679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1524000"/>
            <a:ext cx="8640763" cy="52673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3200" b="1" dirty="0">
                <a:solidFill>
                  <a:srgbClr val="002060"/>
                </a:solidFill>
                <a:cs typeface="Times New Roman" pitchFamily="18" charset="0"/>
              </a:rPr>
              <a:t>всегда направлена в сторону, </a:t>
            </a:r>
            <a:r>
              <a:rPr lang="ru-RU" alt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               </a:t>
            </a:r>
            <a:r>
              <a:rPr lang="ru-RU" alt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противоположную</a:t>
            </a:r>
            <a:r>
              <a:rPr lang="ru-RU" alt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  движению тела  </a:t>
            </a:r>
            <a:endParaRPr lang="ru-RU" altLang="ru-RU" sz="32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4400" b="1" dirty="0" smtClean="0">
                <a:solidFill>
                  <a:srgbClr val="00B050"/>
                </a:solidFill>
                <a:cs typeface="Times New Roman" pitchFamily="18" charset="0"/>
              </a:rPr>
              <a:t>Зависит: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altLang="ru-RU" sz="4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3800" b="1" dirty="0" smtClean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8640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i="1" smtClean="0">
                <a:solidFill>
                  <a:srgbClr val="FF0000"/>
                </a:solidFill>
              </a:rPr>
              <a:t>Особенность  силы трения: </a:t>
            </a:r>
            <a:r>
              <a:rPr lang="ru-RU" sz="6000" b="1" i="1" smtClean="0">
                <a:solidFill>
                  <a:srgbClr val="FF0000"/>
                </a:solidFill>
              </a:rPr>
              <a:t>!</a:t>
            </a:r>
            <a:endParaRPr lang="ru-RU" sz="6000" b="1" i="1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941168"/>
            <a:ext cx="7848872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 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29100" y="4076700"/>
            <a:ext cx="654050" cy="865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74613"/>
            <a:ext cx="91440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Объект 1"/>
          <p:cNvSpPr>
            <a:spLocks noGrp="1"/>
          </p:cNvSpPr>
          <p:nvPr>
            <p:ph idx="1"/>
          </p:nvPr>
        </p:nvSpPr>
        <p:spPr>
          <a:xfrm>
            <a:off x="395288" y="1660525"/>
            <a:ext cx="8569325" cy="457200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ряд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:  Сравните  силы: трения покоя, скольжения, качения.  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2ряд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:  Изучите зависимость силы трения скольжения от рода трущихся поверхностей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ряд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:  Изучите зависимость силы трения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скольжения  от силы давления и независимости   от  площади  трущихся  поверхностей.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835150" y="1544638"/>
            <a:ext cx="6121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i="1" kern="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Задания  </a:t>
            </a:r>
            <a:r>
              <a:rPr lang="ru-RU" altLang="ru-RU" sz="3200" b="1" i="1" kern="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altLang="ru-RU" sz="4000" b="1" i="1" kern="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группам</a:t>
            </a:r>
            <a:r>
              <a:rPr lang="ru-RU" altLang="ru-RU" sz="4000" b="1" kern="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lang="ru-RU" altLang="ru-RU" sz="2800" b="1" kern="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ru-RU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81413" y="3198813"/>
            <a:ext cx="2619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kern="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1413" y="3198813"/>
            <a:ext cx="2619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kern="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Сила трения качения всегда меньше силы трения скольжения.</a:t>
            </a:r>
          </a:p>
          <a:p>
            <a:r>
              <a:rPr lang="ru-RU" smtClean="0"/>
              <a:t>Сила трения скольжения зависит от рода трущихся поверхностей. Чем шероховатей поверхность, тем сила трения больше. </a:t>
            </a:r>
          </a:p>
          <a:p>
            <a:r>
              <a:rPr lang="ru-RU" smtClean="0"/>
              <a:t>Чем больше сила, прижимающая тело к поверхности, тем больше возникающая при этом сила трения.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0000"/>
                </a:solidFill>
              </a:rPr>
              <a:t>Выводы групп: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186106" cy="1219200"/>
          </a:xfrm>
        </p:spPr>
        <p:txBody>
          <a:bodyPr/>
          <a:lstStyle/>
          <a:p>
            <a:pPr>
              <a:defRPr/>
            </a:pPr>
            <a:r>
              <a:rPr lang="ru-RU" sz="3600" b="1" i="1" smtClean="0">
                <a:solidFill>
                  <a:srgbClr val="FF0000"/>
                </a:solidFill>
              </a:rPr>
              <a:t>Проверь  себя!</a:t>
            </a:r>
            <a:endParaRPr lang="ru-RU" sz="3600" b="1" i="1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1571625"/>
          <a:ext cx="8929687" cy="5167630"/>
        </p:xfrm>
        <a:graphic>
          <a:graphicData uri="http://schemas.openxmlformats.org/drawingml/2006/table">
            <a:tbl>
              <a:tblPr/>
              <a:tblGrid>
                <a:gridCol w="4335462"/>
                <a:gridCol w="4594225"/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 каких единицах измеряется сила трения? 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м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Н 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м/с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Какая сила больше: сила трения покоя или сила трения скольжения?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 Fп. &lt; Fск.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 Fп. = Fск. 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 Fск. &lt; Fп.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Сила трения зависит от: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Шероховатости соприкасающихся поверхностей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Площади трущихся поверхностей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Нет верного ответа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Зачем при передвижении тяжелого груза под него кладут катки?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чтобы увеличить силу трения 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чтобы уменьшить силу трения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сила трения не изменяется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В гололедицу тротуары посыпают песком, при этом сила трения подошв обуви о лед …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уменьшается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увеличивается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не изменяетс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Каким прибором можно измерять силу трения?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линейкой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мензуркой 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динамометром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Какая сила меньше: сила трения покоя или сила трения качения?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 Fп. &lt; Fк.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 Fп. = Fк. 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 Fк. &lt; Fп.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 Сила трения не зависит от: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Шероховатости соприкасающихся поверхностей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Площади трущихся поверхностей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Нет верного ответа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Почему любое катящееся тело, в конце концов, останавливается?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на тело действует сила трения качения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на тело действует сила трения скольжения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на тело действует сила трения покоя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Во время пробуксовки автомобиля под колеса подсыпают гравий или шлак. При этом сила трения …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уменьшается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увеличивается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не изменяется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5957894" y="285728"/>
            <a:ext cx="3186106" cy="1219200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r" eaLnBrk="0" hangingPunct="0">
              <a:defRPr/>
            </a:pP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Возьмите ручку и обведите правильный вариант ответа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58738"/>
            <a:ext cx="9055100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357158" y="2285992"/>
            <a:ext cx="8496944" cy="51374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Поставим оценку:</a:t>
            </a:r>
            <a:r>
              <a:rPr lang="ru-RU" sz="4900" smtClean="0">
                <a:solidFill>
                  <a:srgbClr val="FF0000"/>
                </a:solidFill>
              </a:rPr>
              <a:t/>
            </a:r>
            <a:br>
              <a:rPr lang="ru-RU" sz="4900" smtClean="0">
                <a:solidFill>
                  <a:srgbClr val="FF0000"/>
                </a:solidFill>
              </a:rPr>
            </a:b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3000" y="2143125"/>
          <a:ext cx="7358063" cy="1276350"/>
        </p:xfrm>
        <a:graphic>
          <a:graphicData uri="http://schemas.openxmlformats.org/drawingml/2006/table">
            <a:tbl>
              <a:tblPr/>
              <a:tblGrid>
                <a:gridCol w="1225550"/>
                <a:gridCol w="1227138"/>
                <a:gridCol w="1227137"/>
                <a:gridCol w="1225550"/>
                <a:gridCol w="1227138"/>
                <a:gridCol w="122555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вопроса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8" name="Rectangle 1"/>
          <p:cNvSpPr>
            <a:spLocks noChangeArrowheads="1"/>
          </p:cNvSpPr>
          <p:nvPr/>
        </p:nvSpPr>
        <p:spPr bwMode="auto">
          <a:xfrm>
            <a:off x="214313" y="4071938"/>
            <a:ext cx="486251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>
                <a:cs typeface="Times New Roman" pitchFamily="18" charset="0"/>
              </a:rPr>
              <a:t>Критерии оценок:</a:t>
            </a:r>
          </a:p>
          <a:p>
            <a:pPr eaLnBrk="0" hangingPunct="0">
              <a:buFontTx/>
              <a:buChar char="•"/>
            </a:pPr>
            <a:r>
              <a:rPr lang="ru-RU" sz="2400">
                <a:cs typeface="Times New Roman" pitchFamily="18" charset="0"/>
              </a:rPr>
              <a:t>оценка «5» за 5 верных ответов</a:t>
            </a:r>
          </a:p>
          <a:p>
            <a:pPr eaLnBrk="0" hangingPunct="0">
              <a:buFontTx/>
              <a:buChar char="•"/>
            </a:pPr>
            <a:r>
              <a:rPr lang="ru-RU" sz="2400">
                <a:cs typeface="Times New Roman" pitchFamily="18" charset="0"/>
              </a:rPr>
              <a:t>оценка «4» за 4 верных ответа</a:t>
            </a:r>
          </a:p>
          <a:p>
            <a:pPr eaLnBrk="0" hangingPunct="0">
              <a:buFontTx/>
              <a:buChar char="•"/>
            </a:pPr>
            <a:r>
              <a:rPr lang="ru-RU" sz="2400">
                <a:cs typeface="Times New Roman" pitchFamily="18" charset="0"/>
              </a:rPr>
              <a:t>оценка «3» за 3 верных ответа</a:t>
            </a:r>
            <a:endParaRPr lang="ru-RU" sz="2400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2532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58738"/>
            <a:ext cx="9055100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0" y="0"/>
            <a:ext cx="27860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Вспомним!</a:t>
            </a:r>
            <a:r>
              <a:rPr lang="ru-RU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0000"/>
                </a:solidFill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0" y="1571625"/>
            <a:ext cx="8572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Constantia" pitchFamily="18" charset="0"/>
              </a:rPr>
              <a:t>Какие вопросы вы задавали </a:t>
            </a:r>
          </a:p>
          <a:p>
            <a:pPr algn="ctr"/>
            <a:r>
              <a:rPr lang="ru-RU" sz="3200" b="1">
                <a:solidFill>
                  <a:srgbClr val="002060"/>
                </a:solidFill>
                <a:latin typeface="Constantia" pitchFamily="18" charset="0"/>
              </a:rPr>
              <a:t>себе в начале урока?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0" y="2500313"/>
            <a:ext cx="91440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Constantia" pitchFamily="18" charset="0"/>
              </a:rPr>
              <a:t>Что такое сила трения?</a:t>
            </a:r>
          </a:p>
          <a:p>
            <a:r>
              <a:rPr lang="ru-RU" sz="4000" b="1" i="1">
                <a:latin typeface="Constantia" pitchFamily="18" charset="0"/>
              </a:rPr>
              <a:t>Какие виды силы трения бывают?</a:t>
            </a:r>
          </a:p>
          <a:p>
            <a:r>
              <a:rPr lang="ru-RU" sz="4000" b="1" i="1">
                <a:latin typeface="Constantia" pitchFamily="18" charset="0"/>
              </a:rPr>
              <a:t>Почему возникает сила трения?</a:t>
            </a:r>
          </a:p>
          <a:p>
            <a:r>
              <a:rPr lang="ru-RU" sz="4000" b="1" i="1">
                <a:latin typeface="Constantia" pitchFamily="18" charset="0"/>
              </a:rPr>
              <a:t>Куда направлена сила трения?</a:t>
            </a:r>
          </a:p>
          <a:p>
            <a:endParaRPr lang="ru-RU" sz="4000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24000" y="3260725"/>
          <a:ext cx="6096000" cy="10972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nstantia" pitchFamily="18" charset="0"/>
                        <a:buAutoNum type="arabicParenR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параграф 32-33, отвечать на вопросы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nstantia" pitchFamily="18" charset="0"/>
                        <a:buAutoNum type="arabicParenR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задание на «3» + тв.задание подобрать и объяснить пословицы и поговорки о трении.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как вы  думаете, ребята, как  выглядел бы мир без трения? 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nstantia" pitchFamily="18" charset="0"/>
                        <a:buAutoNum type="arabicParenR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на «3» + пофантазируйте и напишите дома физическую сказку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«Как я жил без силы трения» или рисунок «Мир без силы трения»</a:t>
                      </a: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3557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58738"/>
            <a:ext cx="9055100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4"/>
          <p:cNvSpPr>
            <a:spLocks noChangeArrowheads="1"/>
          </p:cNvSpPr>
          <p:nvPr/>
        </p:nvSpPr>
        <p:spPr bwMode="auto">
          <a:xfrm>
            <a:off x="0" y="0"/>
            <a:ext cx="27860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r>
              <a:rPr lang="ru-RU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0000"/>
                </a:solidFill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642938" y="1643063"/>
            <a:ext cx="77152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Constantia" pitchFamily="18" charset="0"/>
              </a:rPr>
              <a:t> </a:t>
            </a:r>
            <a:r>
              <a:rPr lang="ru-RU" sz="2800">
                <a:solidFill>
                  <a:srgbClr val="FF0000"/>
                </a:solidFill>
                <a:latin typeface="Constantia" pitchFamily="18" charset="0"/>
              </a:rPr>
              <a:t>На «3» </a:t>
            </a:r>
            <a:r>
              <a:rPr lang="ru-RU" sz="2800">
                <a:latin typeface="Constantia" pitchFamily="18" charset="0"/>
              </a:rPr>
              <a:t>параграф 32-33, отвечать на вопросы </a:t>
            </a:r>
          </a:p>
          <a:p>
            <a:pPr>
              <a:buFont typeface="Arial" charset="0"/>
              <a:buChar char="•"/>
            </a:pPr>
            <a:endParaRPr lang="ru-RU" sz="280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>
                <a:solidFill>
                  <a:srgbClr val="FF0000"/>
                </a:solidFill>
                <a:latin typeface="Constantia" pitchFamily="18" charset="0"/>
              </a:rPr>
              <a:t>На «4» </a:t>
            </a:r>
            <a:r>
              <a:rPr lang="ru-RU" sz="2800">
                <a:latin typeface="Constantia" pitchFamily="18" charset="0"/>
              </a:rPr>
              <a:t>задание на «3» + тв.задание подобрать и объяснить пословицы и поговорки о трении.</a:t>
            </a:r>
          </a:p>
          <a:p>
            <a:pPr>
              <a:buFont typeface="Arial" charset="0"/>
              <a:buChar char="•"/>
            </a:pPr>
            <a:endParaRPr lang="ru-RU" sz="2800">
              <a:latin typeface="Constantia" pitchFamily="18" charset="0"/>
            </a:endParaRPr>
          </a:p>
          <a:p>
            <a:r>
              <a:rPr lang="ru-RU" sz="2800">
                <a:solidFill>
                  <a:srgbClr val="FF0000"/>
                </a:solidFill>
                <a:latin typeface="Constantia" pitchFamily="18" charset="0"/>
              </a:rPr>
              <a:t>На «5»</a:t>
            </a:r>
            <a:r>
              <a:rPr lang="ru-RU" sz="2800">
                <a:latin typeface="Constantia" pitchFamily="18" charset="0"/>
              </a:rPr>
              <a:t>Задание на «3» + пофантазируйте и напишите дома физическую сказку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onstantia" pitchFamily="18" charset="0"/>
              </a:rPr>
              <a:t> «Как я жил без силы трения» или нарисуйте  рисунок «Мир без силы трения»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onstantia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4572000"/>
          </a:xfrm>
        </p:spPr>
        <p:txBody>
          <a:bodyPr/>
          <a:lstStyle/>
          <a:p>
            <a:r>
              <a:rPr lang="ru-RU" b="1" dirty="0" smtClean="0"/>
              <a:t>Школа:</a:t>
            </a:r>
            <a:r>
              <a:rPr lang="ru-RU" dirty="0" smtClean="0"/>
              <a:t> Муниципальное бюджетное общеобразовательное учреждение  «Туруханская средняя школа №1» </a:t>
            </a:r>
          </a:p>
          <a:p>
            <a:r>
              <a:rPr lang="ru-RU" b="1" dirty="0" smtClean="0"/>
              <a:t>Учебный предмет:</a:t>
            </a:r>
            <a:r>
              <a:rPr lang="ru-RU" dirty="0" smtClean="0"/>
              <a:t> физика </a:t>
            </a:r>
          </a:p>
          <a:p>
            <a:r>
              <a:rPr lang="ru-RU" b="1" dirty="0" smtClean="0"/>
              <a:t>Класс:   7 </a:t>
            </a:r>
          </a:p>
          <a:p>
            <a:r>
              <a:rPr lang="ru-RU" b="1" dirty="0" smtClean="0"/>
              <a:t>Учитель:</a:t>
            </a:r>
            <a:r>
              <a:rPr lang="ru-RU" dirty="0" smtClean="0"/>
              <a:t> </a:t>
            </a:r>
            <a:r>
              <a:rPr lang="ru-RU" dirty="0" err="1" smtClean="0"/>
              <a:t>Хадаева</a:t>
            </a:r>
            <a:r>
              <a:rPr lang="ru-RU" dirty="0" smtClean="0"/>
              <a:t> Евгения Юрьевна</a:t>
            </a:r>
          </a:p>
          <a:p>
            <a:r>
              <a:rPr lang="ru-RU" b="1" dirty="0" smtClean="0"/>
              <a:t>УМК:</a:t>
            </a:r>
            <a:r>
              <a:rPr lang="ru-RU" dirty="0" smtClean="0"/>
              <a:t>  </a:t>
            </a:r>
            <a:r>
              <a:rPr lang="ru-RU" dirty="0" err="1" smtClean="0"/>
              <a:t>Перышкин</a:t>
            </a:r>
            <a:r>
              <a:rPr lang="ru-RU" dirty="0" smtClean="0"/>
              <a:t> А.В., </a:t>
            </a:r>
            <a:r>
              <a:rPr lang="ru-RU" dirty="0" err="1" smtClean="0"/>
              <a:t>Гутник</a:t>
            </a:r>
            <a:r>
              <a:rPr lang="ru-RU" dirty="0" smtClean="0"/>
              <a:t> Е.М, Физика, 7 класс</a:t>
            </a:r>
          </a:p>
          <a:p>
            <a:r>
              <a:rPr lang="ru-RU" b="1" dirty="0" smtClean="0"/>
              <a:t>Тема урока: </a:t>
            </a:r>
            <a:r>
              <a:rPr lang="ru-RU" dirty="0" smtClean="0"/>
              <a:t> </a:t>
            </a:r>
            <a:r>
              <a:rPr lang="ru-RU" b="1" dirty="0" smtClean="0"/>
              <a:t>«Сила трения».</a:t>
            </a:r>
            <a:endParaRPr lang="ru-RU" dirty="0" smtClean="0"/>
          </a:p>
          <a:p>
            <a:r>
              <a:rPr lang="ru-RU" b="1" dirty="0" smtClean="0"/>
              <a:t>Тип урока:</a:t>
            </a:r>
            <a:r>
              <a:rPr lang="ru-RU" i="1" dirty="0" smtClean="0"/>
              <a:t> </a:t>
            </a:r>
            <a:r>
              <a:rPr lang="ru-RU" dirty="0" smtClean="0"/>
              <a:t>Урок изучения нового материала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490788" y="3011488"/>
          <a:ext cx="4162425" cy="1596390"/>
        </p:xfrm>
        <a:graphic>
          <a:graphicData uri="http://schemas.openxmlformats.org/drawingml/2006/table">
            <a:tbl>
              <a:tblPr/>
              <a:tblGrid>
                <a:gridCol w="182562"/>
                <a:gridCol w="2725738"/>
                <a:gridCol w="209550"/>
                <a:gridCol w="284162"/>
                <a:gridCol w="76041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ответить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знаю виды силы трения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знаю единицу измерения силы трения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знаю, куда направлена сила трения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могу определить вид силы трения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могу измерять силу трения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Мне понравилось на уроке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629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0"/>
            <a:ext cx="9055100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30" name="Прямоугольник 4"/>
          <p:cNvSpPr>
            <a:spLocks noChangeArrowheads="1"/>
          </p:cNvSpPr>
          <p:nvPr/>
        </p:nvSpPr>
        <p:spPr bwMode="auto">
          <a:xfrm>
            <a:off x="0" y="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Самооценка: </a:t>
            </a:r>
          </a:p>
          <a:p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Возьмите лист </a:t>
            </a:r>
          </a:p>
          <a:p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самооценки</a:t>
            </a:r>
          </a:p>
          <a:p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 и ответьте </a:t>
            </a:r>
          </a:p>
          <a:p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на вопросы.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1857375"/>
          <a:ext cx="8715375" cy="3406140"/>
        </p:xfrm>
        <a:graphic>
          <a:graphicData uri="http://schemas.openxmlformats.org/drawingml/2006/table">
            <a:tbl>
              <a:tblPr/>
              <a:tblGrid>
                <a:gridCol w="450850"/>
                <a:gridCol w="4508500"/>
                <a:gridCol w="1050925"/>
                <a:gridCol w="919162"/>
                <a:gridCol w="1785938"/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Затрудняюсь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ответить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знаю виды силы трения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знаю причину возникновения силы трения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знаю как уменьшить силу трения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могу измерять силу трения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Мне понравилось на уроке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pPr>
              <a:defRPr/>
            </a:pPr>
            <a:endParaRPr lang="ru-RU" b="1" i="1">
              <a:solidFill>
                <a:srgbClr val="FF0000"/>
              </a:solidFill>
            </a:endParaRPr>
          </a:p>
        </p:txBody>
      </p:sp>
      <p:pic>
        <p:nvPicPr>
          <p:cNvPr id="25603" name="Picture 2" descr="http://www.edu54.ru/sites/default/files/userfiles/image/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5604" name="Picture 2" descr="C:\Users\1\Desktop\img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pPr>
              <a:defRPr/>
            </a:pPr>
            <a:endParaRPr lang="ru-RU" b="1" i="1">
              <a:solidFill>
                <a:srgbClr val="FF0000"/>
              </a:solidFill>
            </a:endParaRPr>
          </a:p>
        </p:txBody>
      </p:sp>
      <p:pic>
        <p:nvPicPr>
          <p:cNvPr id="8195" name="Picture 2" descr="http://www.edu54.ru/sites/default/files/userfiles/image/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8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250825" y="1916113"/>
            <a:ext cx="8785225" cy="3910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 к уроку: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рожден для мышления и действий.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 древних греков и римлян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Способности, как и мускулы, растут при тренировке.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333333"/>
                </a:solidFill>
                <a:latin typeface="Verdana"/>
                <a:cs typeface="+mn-cs"/>
              </a:rPr>
              <a:t>                                                                                                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Отечественный геолог и географ   В. А. Обручев (1863–1956</a:t>
            </a:r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pPr>
              <a:defRPr/>
            </a:pPr>
            <a:endParaRPr lang="ru-RU" b="1" i="1">
              <a:solidFill>
                <a:srgbClr val="FF0000"/>
              </a:solidFill>
            </a:endParaRPr>
          </a:p>
        </p:txBody>
      </p:sp>
      <p:pic>
        <p:nvPicPr>
          <p:cNvPr id="9219" name="Picture 2" descr="http://www.edu54.ru/sites/default/files/userfiles/image/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8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250825" y="1916113"/>
            <a:ext cx="8785225" cy="3910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 к уроку: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рожден для мышления и действий.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 древних греков и римлян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Способности, как и мускулы, растут при тренировке.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333333"/>
                </a:solidFill>
                <a:latin typeface="Verdana"/>
                <a:cs typeface="+mn-cs"/>
              </a:rPr>
              <a:t>                                                                                                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Отечественный геолог и географ   В. А. Обручев (1863–1956</a:t>
            </a:r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221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0" y="1785926"/>
            <a:ext cx="6870700" cy="714375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97500" lnSpcReduction="10000"/>
          </a:bodyPr>
          <a:lstStyle/>
          <a:p>
            <a:pPr eaLnBrk="0" hangingPunct="0">
              <a:defRPr/>
            </a:pPr>
            <a:r>
              <a:rPr lang="ru-RU" sz="4200" b="1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Кроссворд</a:t>
            </a:r>
            <a:endParaRPr lang="ru-RU" sz="4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70C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88" y="25717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1688" y="25717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43188" y="25717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4688" y="2571750"/>
            <a:ext cx="571500" cy="571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6188" y="25717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8688" y="3143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57688" y="25717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71688" y="4286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43188" y="4286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43188" y="37147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00688" y="3143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72188" y="3143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29188" y="3143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86188" y="37147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14688" y="3714750"/>
            <a:ext cx="571500" cy="571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14688" y="3143250"/>
            <a:ext cx="571500" cy="571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86188" y="3143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357688" y="3143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29188" y="4286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357688" y="4286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86188" y="4286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14688" y="4286250"/>
            <a:ext cx="571500" cy="571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215188" y="4286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43688" y="4286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72188" y="4286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00688" y="4286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643188" y="5429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214688" y="5429250"/>
            <a:ext cx="571500" cy="571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357688" y="48577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786188" y="48577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643188" y="48577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214688" y="4857750"/>
            <a:ext cx="571500" cy="571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357688" y="5429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86188" y="5429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500188" y="3143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071688" y="3143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643188" y="3143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8688" y="2571750"/>
            <a:ext cx="571500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071688" y="3714750"/>
            <a:ext cx="571500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500188" y="4286250"/>
            <a:ext cx="571500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071688" y="4857750"/>
            <a:ext cx="571500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071688" y="5429250"/>
            <a:ext cx="571500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9265" name="Прямоугольник 48"/>
          <p:cNvSpPr>
            <a:spLocks noChangeArrowheads="1"/>
          </p:cNvSpPr>
          <p:nvPr/>
        </p:nvSpPr>
        <p:spPr bwMode="auto">
          <a:xfrm>
            <a:off x="571500" y="3214688"/>
            <a:ext cx="384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onstantia" pitchFamily="18" charset="0"/>
              </a:rPr>
              <a:t>2</a:t>
            </a:r>
            <a:endParaRPr lang="ru-RU" sz="32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pPr eaLnBrk="1" hangingPunct="1"/>
            <a:endParaRPr lang="ru-RU" b="1" i="1" smtClean="0">
              <a:solidFill>
                <a:srgbClr val="FF0000"/>
              </a:solidFill>
            </a:endParaRPr>
          </a:p>
        </p:txBody>
      </p:sp>
      <p:pic>
        <p:nvPicPr>
          <p:cNvPr id="10243" name="Picture 2" descr="http://www.edu54.ru/sites/default/files/userfiles/image/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2714620"/>
            <a:ext cx="752962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Сила трения 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928813" y="857250"/>
            <a:ext cx="4429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 b="1">
              <a:latin typeface="Calibri" pitchFamily="34" charset="0"/>
            </a:endParaRPr>
          </a:p>
          <a:p>
            <a:r>
              <a:rPr lang="ru-RU" sz="4400">
                <a:latin typeface="Calibri" pitchFamily="34" charset="0"/>
              </a:rPr>
              <a:t>Тема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17613" y="3557588"/>
          <a:ext cx="6708775" cy="609600"/>
        </p:xfrm>
        <a:graphic>
          <a:graphicData uri="http://schemas.openxmlformats.org/drawingml/2006/table">
            <a:tbl>
              <a:tblPr/>
              <a:tblGrid>
                <a:gridCol w="3205162"/>
                <a:gridCol w="350361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Рис.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Рис.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Рис. 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77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643050"/>
            <a:ext cx="3317190" cy="147732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 горке.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Николай Носов</a:t>
            </a:r>
          </a:p>
        </p:txBody>
      </p:sp>
      <p:pic>
        <p:nvPicPr>
          <p:cNvPr id="11279" name="Рисунок 4" descr="93916-Risuno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357563"/>
            <a:ext cx="4772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Рисунок 5" descr="Na-gorke-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500188"/>
            <a:ext cx="29813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Рисунок 6" descr="img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4286250"/>
            <a:ext cx="45720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edu54.ru/sites/default/files/userfiles/image/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0" y="1643063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Что мы хотим узнать на уроке:</a:t>
            </a:r>
          </a:p>
          <a:p>
            <a:endParaRPr lang="ru-RU" sz="40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0" y="2500313"/>
            <a:ext cx="91440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Что такое сила трения?</a:t>
            </a:r>
          </a:p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Какие виды силы трения бывают?</a:t>
            </a:r>
          </a:p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Почему возникает сила трения?</a:t>
            </a:r>
          </a:p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Куда направлена сила трения?</a:t>
            </a:r>
          </a:p>
          <a:p>
            <a:endParaRPr lang="ru-RU" sz="40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edu54.ru/sites/default/files/userfiles/image/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23388" cy="6858000"/>
          </a:xfrm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285750" y="1428750"/>
            <a:ext cx="8362950" cy="1728788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Откройте учебник, параграф 32-33 ,стр. 90. Простым карандашом промаркируйте текст, найдите ответы на вопросы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2852738"/>
          <a:ext cx="8374063" cy="4389120"/>
        </p:xfrm>
        <a:graphic>
          <a:graphicData uri="http://schemas.openxmlformats.org/drawingml/2006/table">
            <a:tbl>
              <a:tblPr/>
              <a:tblGrid>
                <a:gridCol w="8374063"/>
              </a:tblGrid>
              <a:tr h="394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определение силы трения и запишите в тетрадь.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причины возникновения силы трения.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какие виды трения вы узнали.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 - знаю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 - новое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 –  прошу помощи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3303734"/>
            <a:ext cx="8712968" cy="34376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39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1913" y="-250825"/>
            <a:ext cx="92059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338" y="2643188"/>
            <a:ext cx="8856662" cy="1890712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Взаимодействие, возникающее в месте </a:t>
            </a:r>
            <a:br>
              <a:rPr lang="ru-RU" altLang="ru-RU" sz="3200" b="1" i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ru-RU" sz="3200" b="1" i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соприкосновения тел,  и  препятствующее их </a:t>
            </a:r>
            <a:br>
              <a:rPr lang="ru-RU" altLang="ru-RU" sz="3200" b="1" i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ru-RU" sz="3200" b="1" i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относительному движению, называется </a:t>
            </a:r>
            <a:br>
              <a:rPr lang="ru-RU" altLang="ru-RU" sz="3200" b="1" i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ru-RU" sz="4800" b="1" i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трением.</a:t>
            </a:r>
            <a:br>
              <a:rPr lang="ru-RU" altLang="ru-RU" sz="4800" b="1" i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ru-RU" sz="4800" b="1" i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altLang="ru-RU" sz="3200" b="1" i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Силу характеризующую это взаимодествие, называют </a:t>
            </a:r>
            <a:r>
              <a:rPr lang="ru-RU" altLang="ru-RU" sz="4800" b="1" i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силой трения.</a:t>
            </a: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736</Words>
  <Application>Microsoft Office PowerPoint</Application>
  <PresentationFormat>Экран (4:3)</PresentationFormat>
  <Paragraphs>249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Бумажная</vt:lpstr>
      <vt:lpstr>Image</vt:lpstr>
      <vt:lpstr>Урок физики в 7 классе по теме: «Сила трения»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Откройте учебник, параграф 32-33 ,стр. 90. Простым карандашом промаркируйте текст, найдите ответы на вопросы </vt:lpstr>
      <vt:lpstr>Взаимодействие, возникающее в месте  соприкосновения тел,  и  препятствующее их  относительному движению, называется  трением.  Силу характеризующую это взаимодествие, называют силой трения. </vt:lpstr>
      <vt:lpstr>Причины трения</vt:lpstr>
      <vt:lpstr>Три     вида    трения</vt:lpstr>
      <vt:lpstr>Презентация PowerPoint</vt:lpstr>
      <vt:lpstr>Особенность  силы трения: !</vt:lpstr>
      <vt:lpstr>Презентация PowerPoint</vt:lpstr>
      <vt:lpstr>Выводы групп:</vt:lpstr>
      <vt:lpstr>Проверь  себя!</vt:lpstr>
      <vt:lpstr>    Поставим оценку: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PC-25</cp:lastModifiedBy>
  <cp:revision>77</cp:revision>
  <dcterms:created xsi:type="dcterms:W3CDTF">2016-12-07T13:13:26Z</dcterms:created>
  <dcterms:modified xsi:type="dcterms:W3CDTF">2022-10-31T05:00:27Z</dcterms:modified>
</cp:coreProperties>
</file>