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57" r:id="rId4"/>
    <p:sldId id="259" r:id="rId5"/>
    <p:sldId id="262" r:id="rId6"/>
    <p:sldId id="265" r:id="rId7"/>
    <p:sldId id="263" r:id="rId8"/>
    <p:sldId id="266" r:id="rId9"/>
    <p:sldId id="264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7F7B3-AD6F-441B-AA41-BC78027C89C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50464-B2C9-45B4-9CA9-E5275D0C27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519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50464-B2C9-45B4-9CA9-E5275D0C27F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D7AB-850B-468D-86AF-E8301DCFD5C8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21A-4AC8-49DE-B205-5386540E7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D7AB-850B-468D-86AF-E8301DCFD5C8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21A-4AC8-49DE-B205-5386540E7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D7AB-850B-468D-86AF-E8301DCFD5C8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21A-4AC8-49DE-B205-5386540E7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D7AB-850B-468D-86AF-E8301DCFD5C8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21A-4AC8-49DE-B205-5386540E7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D7AB-850B-468D-86AF-E8301DCFD5C8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21A-4AC8-49DE-B205-5386540E7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D7AB-850B-468D-86AF-E8301DCFD5C8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21A-4AC8-49DE-B205-5386540E7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D7AB-850B-468D-86AF-E8301DCFD5C8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21A-4AC8-49DE-B205-5386540E7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D7AB-850B-468D-86AF-E8301DCFD5C8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21A-4AC8-49DE-B205-5386540E7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D7AB-850B-468D-86AF-E8301DCFD5C8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21A-4AC8-49DE-B205-5386540E7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D7AB-850B-468D-86AF-E8301DCFD5C8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21A-4AC8-49DE-B205-5386540E7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D7AB-850B-468D-86AF-E8301DCFD5C8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21A-4AC8-49DE-B205-5386540E7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9D7AB-850B-468D-86AF-E8301DCFD5C8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9A21A-4AC8-49DE-B205-5386540E7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Что мы делаем.</a:t>
            </a:r>
            <a:b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Что я делаю.</a:t>
            </a:r>
            <a:endParaRPr lang="ru-RU" sz="6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041245"/>
            <a:ext cx="4500594" cy="1125229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МБОУ «</a:t>
            </a:r>
            <a:r>
              <a:rPr lang="ru-RU" b="1" dirty="0" smtClean="0">
                <a:solidFill>
                  <a:srgbClr val="002060"/>
                </a:solidFill>
              </a:rPr>
              <a:t>Туруханская СШ №1»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Второй </a:t>
            </a:r>
            <a:r>
              <a:rPr lang="ru-RU" b="1" dirty="0" smtClean="0">
                <a:solidFill>
                  <a:srgbClr val="002060"/>
                </a:solidFill>
              </a:rPr>
              <a:t>иностранный язык. Немецкий язык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5АБ  КЛАССЫ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Учитель </a:t>
            </a:r>
            <a:r>
              <a:rPr lang="ru-RU" b="1" dirty="0" err="1" smtClean="0">
                <a:solidFill>
                  <a:srgbClr val="002060"/>
                </a:solidFill>
              </a:rPr>
              <a:t>Чалкина</a:t>
            </a:r>
            <a:r>
              <a:rPr lang="ru-RU" b="1" dirty="0" smtClean="0">
                <a:solidFill>
                  <a:srgbClr val="002060"/>
                </a:solidFill>
              </a:rPr>
              <a:t> Л.Д.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Picture 8" descr="C:\Users\777\Downloads\4ib6LMyRT.png"/>
          <p:cNvPicPr>
            <a:picLocks noChangeAspect="1" noChangeArrowheads="1"/>
          </p:cNvPicPr>
          <p:nvPr/>
        </p:nvPicPr>
        <p:blipFill>
          <a:blip r:embed="rId2" cstate="print"/>
          <a:srcRect l="10715" t="9524" r="10711" b="9520"/>
          <a:stretch>
            <a:fillRect/>
          </a:stretch>
        </p:blipFill>
        <p:spPr bwMode="auto">
          <a:xfrm>
            <a:off x="285720" y="214290"/>
            <a:ext cx="2033882" cy="1571636"/>
          </a:xfrm>
          <a:prstGeom prst="rect">
            <a:avLst/>
          </a:prstGeom>
          <a:noFill/>
        </p:spPr>
      </p:pic>
      <p:pic>
        <p:nvPicPr>
          <p:cNvPr id="1026" name="Picture 2" descr="C:\Users\777\Downloads\quotSemejnyj_vyhodnoj_v_bibliotekequot.jpeg"/>
          <p:cNvPicPr>
            <a:picLocks noChangeAspect="1" noChangeArrowheads="1"/>
          </p:cNvPicPr>
          <p:nvPr/>
        </p:nvPicPr>
        <p:blipFill>
          <a:blip r:embed="rId3" cstate="print"/>
          <a:srcRect l="11689" t="29217" r="14283"/>
          <a:stretch>
            <a:fillRect/>
          </a:stretch>
        </p:blipFill>
        <p:spPr bwMode="auto">
          <a:xfrm>
            <a:off x="6000760" y="285727"/>
            <a:ext cx="2710292" cy="1727921"/>
          </a:xfrm>
          <a:prstGeom prst="rect">
            <a:avLst/>
          </a:prstGeom>
          <a:noFill/>
        </p:spPr>
      </p:pic>
      <p:pic>
        <p:nvPicPr>
          <p:cNvPr id="1027" name="Picture 3" descr="D:\картинки\бежать аним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489" y="3861048"/>
            <a:ext cx="1981454" cy="1742812"/>
          </a:xfrm>
          <a:prstGeom prst="rect">
            <a:avLst/>
          </a:prstGeom>
          <a:noFill/>
        </p:spPr>
      </p:pic>
      <p:pic>
        <p:nvPicPr>
          <p:cNvPr id="1028" name="Picture 4" descr="D:\картинки\7341557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7051" y="3284983"/>
            <a:ext cx="1717992" cy="27967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fontAlgn="t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Вывод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1000108"/>
            <a:ext cx="8229600" cy="4525963"/>
          </a:xfrm>
        </p:spPr>
        <p:txBody>
          <a:bodyPr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Если я говорю от 1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лица множественного числа </a:t>
            </a:r>
            <a:r>
              <a:rPr lang="ru-RU" sz="4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4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sz="4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ы»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должен  любой глагол употребить с окончанием -</a:t>
            </a:r>
            <a:r>
              <a:rPr lang="ru-RU" sz="6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n-US" sz="6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ru-RU" sz="6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6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les</a:t>
            </a:r>
            <a:endParaRPr lang="ru-RU" dirty="0" smtClean="0"/>
          </a:p>
          <a:p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4071942"/>
            <a:ext cx="1071570" cy="785818"/>
          </a:xfrm>
          <a:prstGeom prst="rect">
            <a:avLst/>
          </a:prstGeom>
          <a:noFill/>
          <a:ln w="317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5286388"/>
            <a:ext cx="7858180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Wir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lesen.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Wir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tanzen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Hausarbeit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Составить по 2 предложения о своих действиях в 1  лице единственного и множественного числа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50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58259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Вспомним правила чтения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285860"/>
            <a:ext cx="7715304" cy="507209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800" b="1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en-US" sz="138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13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8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13800" b="1" dirty="0" smtClean="0">
                <a:latin typeface="Arial" pitchFamily="34" charset="0"/>
                <a:cs typeface="Arial" pitchFamily="34" charset="0"/>
              </a:rPr>
              <a:t> ай</a:t>
            </a:r>
            <a:endParaRPr lang="ru-RU" sz="13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285860"/>
            <a:ext cx="7715304" cy="507209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800" b="1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en-US" sz="138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ru-RU" sz="13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800" b="1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ru-RU" sz="13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800" b="1" dirty="0" smtClean="0">
                <a:latin typeface="Arial" pitchFamily="34" charset="0"/>
                <a:cs typeface="Arial" pitchFamily="34" charset="0"/>
              </a:rPr>
              <a:t>h</a:t>
            </a:r>
            <a:endParaRPr lang="ru-RU" sz="13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285860"/>
            <a:ext cx="7715304" cy="507209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9900" b="1" dirty="0" err="1" smtClean="0">
                <a:latin typeface="Arial" pitchFamily="34" charset="0"/>
                <a:cs typeface="Arial" pitchFamily="34" charset="0"/>
              </a:rPr>
              <a:t>ja</a:t>
            </a:r>
            <a:r>
              <a:rPr lang="en-US" sz="199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3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900" b="1" dirty="0" smtClean="0">
                <a:latin typeface="Arial" pitchFamily="34" charset="0"/>
                <a:cs typeface="Arial" pitchFamily="34" charset="0"/>
              </a:rPr>
              <a:t>я</a:t>
            </a:r>
            <a:endParaRPr lang="ru-RU" sz="19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285860"/>
            <a:ext cx="7715304" cy="507209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9900" b="1" dirty="0" err="1" smtClean="0">
                <a:latin typeface="Arial" pitchFamily="34" charset="0"/>
                <a:cs typeface="Arial" pitchFamily="34" charset="0"/>
              </a:rPr>
              <a:t>ie</a:t>
            </a:r>
            <a:r>
              <a:rPr lang="en-US" sz="19900" b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19900" b="1" dirty="0" err="1" smtClean="0">
                <a:latin typeface="Arial" pitchFamily="34" charset="0"/>
                <a:cs typeface="Arial" pitchFamily="34" charset="0"/>
              </a:rPr>
              <a:t>i</a:t>
            </a:r>
            <a:endParaRPr lang="ru-RU" sz="19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357298"/>
            <a:ext cx="7786742" cy="507209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9900" b="1" dirty="0" err="1" smtClean="0">
                <a:latin typeface="Arial" pitchFamily="34" charset="0"/>
                <a:cs typeface="Arial" pitchFamily="34" charset="0"/>
              </a:rPr>
              <a:t>sch</a:t>
            </a:r>
            <a:r>
              <a:rPr lang="en-US" sz="199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19900" b="1" dirty="0" err="1" smtClean="0">
                <a:latin typeface="Arial" pitchFamily="34" charset="0"/>
                <a:cs typeface="Arial" pitchFamily="34" charset="0"/>
              </a:rPr>
              <a:t>ш</a:t>
            </a:r>
            <a:endParaRPr lang="ru-RU" sz="19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1285860"/>
            <a:ext cx="7786742" cy="507209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9900" b="1" dirty="0" smtClean="0">
                <a:latin typeface="Arial" pitchFamily="34" charset="0"/>
                <a:cs typeface="Arial" pitchFamily="34" charset="0"/>
              </a:rPr>
              <a:t>sp-</a:t>
            </a:r>
            <a:r>
              <a:rPr lang="ru-RU" sz="19900" b="1" dirty="0" err="1" smtClean="0">
                <a:latin typeface="Arial" pitchFamily="34" charset="0"/>
                <a:cs typeface="Arial" pitchFamily="34" charset="0"/>
              </a:rPr>
              <a:t>шп</a:t>
            </a:r>
            <a:endParaRPr lang="ru-RU" sz="19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1285860"/>
            <a:ext cx="8715436" cy="507209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39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eu</a:t>
            </a:r>
            <a:r>
              <a:rPr lang="en-US" sz="199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19900" b="1" dirty="0" smtClean="0">
                <a:latin typeface="Arial" pitchFamily="34" charset="0"/>
                <a:cs typeface="Arial" pitchFamily="34" charset="0"/>
              </a:rPr>
              <a:t>ой</a:t>
            </a:r>
            <a:endParaRPr lang="ru-RU" sz="19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1285860"/>
            <a:ext cx="8715436" cy="507209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9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Ü</a:t>
            </a:r>
            <a:r>
              <a:rPr lang="en-US" sz="166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9900" b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8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9600" b="1" dirty="0" smtClean="0">
                <a:latin typeface="Arial" pitchFamily="34" charset="0"/>
                <a:cs typeface="Arial" pitchFamily="34" charset="0"/>
              </a:rPr>
              <a:t>мягко</a:t>
            </a:r>
            <a:r>
              <a:rPr lang="en-US" sz="115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9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1285860"/>
            <a:ext cx="8715436" cy="507209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9900" b="1" dirty="0" smtClean="0">
                <a:latin typeface="Arial" pitchFamily="34" charset="0"/>
                <a:cs typeface="Arial" pitchFamily="34" charset="0"/>
              </a:rPr>
              <a:t>h-</a:t>
            </a:r>
            <a:r>
              <a:rPr lang="en-US" sz="13800" b="1" dirty="0" err="1" smtClean="0">
                <a:latin typeface="Arial" pitchFamily="34" charset="0"/>
                <a:cs typeface="Arial" pitchFamily="34" charset="0"/>
              </a:rPr>
              <a:t>ge</a:t>
            </a:r>
            <a:r>
              <a:rPr lang="en-US" sz="16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13800" b="1" dirty="0" err="1" smtClean="0">
                <a:latin typeface="Arial" pitchFamily="34" charset="0"/>
                <a:cs typeface="Arial" pitchFamily="34" charset="0"/>
              </a:rPr>
              <a:t>en</a:t>
            </a:r>
            <a:endParaRPr lang="ru-RU" sz="19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9127868">
            <a:off x="5584931" y="3504532"/>
            <a:ext cx="190944" cy="162893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2726831">
            <a:off x="5618006" y="3537299"/>
            <a:ext cx="202052" cy="16328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14282" y="1571612"/>
            <a:ext cx="8715436" cy="507209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39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en-US" sz="2390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39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3900" dirty="0" err="1" smtClean="0">
                <a:latin typeface="Arial" pitchFamily="34" charset="0"/>
                <a:cs typeface="Arial" pitchFamily="34" charset="0"/>
              </a:rPr>
              <a:t>шт</a:t>
            </a:r>
            <a:endParaRPr lang="ru-RU" sz="23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1472" y="1500174"/>
            <a:ext cx="8277284" cy="479586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700" dirty="0" smtClean="0">
                <a:latin typeface="Arial" pitchFamily="34" charset="0"/>
                <a:cs typeface="Arial" pitchFamily="34" charset="0"/>
                <a:sym typeface="Symbol"/>
              </a:rPr>
              <a:t></a:t>
            </a:r>
            <a:r>
              <a:rPr lang="en-US" sz="28700" dirty="0" smtClean="0">
                <a:latin typeface="Arial" pitchFamily="34" charset="0"/>
                <a:cs typeface="Arial" pitchFamily="34" charset="0"/>
                <a:sym typeface="Symbol"/>
              </a:rPr>
              <a:t>-</a:t>
            </a:r>
            <a:r>
              <a:rPr lang="en-US" sz="28700" dirty="0" err="1" smtClean="0">
                <a:latin typeface="Arial" pitchFamily="34" charset="0"/>
                <a:cs typeface="Arial" pitchFamily="34" charset="0"/>
                <a:sym typeface="Symbol"/>
              </a:rPr>
              <a:t>ss</a:t>
            </a:r>
            <a:endParaRPr lang="ru-RU" sz="28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0034" y="1500174"/>
            <a:ext cx="8162980" cy="473395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4400" b="1" dirty="0" smtClean="0">
                <a:latin typeface="Arial" pitchFamily="34" charset="0"/>
                <a:cs typeface="Arial" pitchFamily="34" charset="0"/>
              </a:rPr>
              <a:t>ä-e</a:t>
            </a:r>
            <a:endParaRPr lang="ru-RU" sz="49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1" animBg="1"/>
      <p:bldP spid="18" grpId="0" uiExpand="1" build="allAtOnce" animBg="1"/>
      <p:bldP spid="19" grpId="0" animBg="1"/>
      <p:bldP spid="1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67811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786190"/>
            <a:ext cx="7772400" cy="928694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8000"/>
                </a:solidFill>
              </a:rPr>
              <a:t>Was magst du machen</a:t>
            </a:r>
            <a:r>
              <a:rPr lang="ru-RU" sz="6000" b="1" dirty="0" smtClean="0">
                <a:solidFill>
                  <a:srgbClr val="008000"/>
                </a:solidFill>
              </a:rPr>
              <a:t>?</a:t>
            </a:r>
            <a:endParaRPr lang="ru-RU" sz="6000" b="1" dirty="0">
              <a:solidFill>
                <a:srgbClr val="008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14290"/>
            <a:ext cx="50068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Was magst du</a:t>
            </a:r>
            <a:r>
              <a:rPr lang="ru-RU" sz="6000" b="1" dirty="0" smtClean="0">
                <a:solidFill>
                  <a:srgbClr val="FF0000"/>
                </a:solidFill>
              </a:rPr>
              <a:t>?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1026" name="Music"/>
          <p:cNvSpPr>
            <a:spLocks noEditPoints="1" noChangeArrowheads="1"/>
          </p:cNvSpPr>
          <p:nvPr/>
        </p:nvSpPr>
        <p:spPr bwMode="auto">
          <a:xfrm rot="20590407">
            <a:off x="8088960" y="5582392"/>
            <a:ext cx="668898" cy="706487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Program Files (x86)\Microsoft Office\MEDIA\CAGCAT10\j030148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785926"/>
            <a:ext cx="1798625" cy="1337767"/>
          </a:xfrm>
          <a:prstGeom prst="rect">
            <a:avLst/>
          </a:prstGeom>
          <a:noFill/>
        </p:spPr>
      </p:pic>
      <p:pic>
        <p:nvPicPr>
          <p:cNvPr id="1032" name="Picture 8" descr="C:\Users\777\Downloads\4ib6LMyRT.png"/>
          <p:cNvPicPr>
            <a:picLocks noChangeAspect="1" noChangeArrowheads="1"/>
          </p:cNvPicPr>
          <p:nvPr/>
        </p:nvPicPr>
        <p:blipFill>
          <a:blip r:embed="rId4" cstate="print"/>
          <a:srcRect l="10715" t="9524" r="10711" b="9520"/>
          <a:stretch>
            <a:fillRect/>
          </a:stretch>
        </p:blipFill>
        <p:spPr bwMode="auto">
          <a:xfrm>
            <a:off x="5500694" y="357166"/>
            <a:ext cx="1571636" cy="121444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7158" y="1500174"/>
            <a:ext cx="5429288" cy="156966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Что любишь ты?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 Что тебе нравится?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85720" y="5000636"/>
            <a:ext cx="7500958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Что ты любишь делать?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Ich mag…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Я люблю …</a:t>
            </a:r>
            <a:endParaRPr lang="ru-RU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usic"/>
          <p:cNvSpPr>
            <a:spLocks noEditPoints="1" noChangeArrowheads="1"/>
          </p:cNvSpPr>
          <p:nvPr/>
        </p:nvSpPr>
        <p:spPr bwMode="auto">
          <a:xfrm rot="20590407">
            <a:off x="3516928" y="3153501"/>
            <a:ext cx="668898" cy="706487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2500306"/>
            <a:ext cx="1785950" cy="914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C00000"/>
                </a:solidFill>
              </a:rPr>
              <a:t>Musik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7" name="Picture 8" descr="C:\Users\777\Downloads\4ib6LMyRT.png"/>
          <p:cNvPicPr>
            <a:picLocks noChangeAspect="1" noChangeArrowheads="1"/>
          </p:cNvPicPr>
          <p:nvPr/>
        </p:nvPicPr>
        <p:blipFill>
          <a:blip r:embed="rId2" cstate="print"/>
          <a:srcRect l="10715" t="9524" r="10711" b="9520"/>
          <a:stretch>
            <a:fillRect/>
          </a:stretch>
        </p:blipFill>
        <p:spPr bwMode="auto">
          <a:xfrm>
            <a:off x="3428992" y="1714488"/>
            <a:ext cx="1571636" cy="121444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85720" y="3500438"/>
            <a:ext cx="2500330" cy="9144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Fussball</a:t>
            </a:r>
            <a:endParaRPr lang="ru-RU" sz="44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3" descr="C:\Program Files (x86)\Microsoft Office\MEDIA\CAGCAT10\j030148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786322"/>
            <a:ext cx="1798625" cy="1337767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428860" y="5072074"/>
            <a:ext cx="3143272" cy="914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Volleyball</a:t>
            </a:r>
            <a:endParaRPr lang="ru-RU" sz="4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14942" y="1357298"/>
            <a:ext cx="1643074" cy="914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</a:rPr>
              <a:t>Kino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1571612"/>
            <a:ext cx="2214578" cy="914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</a:rPr>
              <a:t>Sport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3286124"/>
            <a:ext cx="1928826" cy="914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</a:rPr>
              <a:t>Tanzen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00826" y="5572140"/>
            <a:ext cx="1785950" cy="914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</a:rPr>
              <a:t>K</a:t>
            </a:r>
            <a:r>
              <a:rPr lang="ru-RU" sz="4400" b="1" dirty="0" smtClean="0">
                <a:solidFill>
                  <a:srgbClr val="002060"/>
                </a:solidFill>
              </a:rPr>
              <a:t>а</a:t>
            </a:r>
            <a:r>
              <a:rPr lang="en-US" sz="4400" b="1" dirty="0" smtClean="0">
                <a:solidFill>
                  <a:srgbClr val="002060"/>
                </a:solidFill>
              </a:rPr>
              <a:t>rate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29454" y="4214818"/>
            <a:ext cx="1785950" cy="914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8000"/>
                </a:solidFill>
              </a:rPr>
              <a:t>Tennis</a:t>
            </a:r>
            <a:endParaRPr lang="ru-RU" sz="44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Что я делаю.</a:t>
            </a:r>
            <a:r>
              <a:rPr lang="en-US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Что мы делаем. 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6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6000768"/>
            <a:ext cx="4500594" cy="60959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8" descr="C:\Users\777\Downloads\4ib6LMyRT.png"/>
          <p:cNvPicPr>
            <a:picLocks noChangeAspect="1" noChangeArrowheads="1"/>
          </p:cNvPicPr>
          <p:nvPr/>
        </p:nvPicPr>
        <p:blipFill>
          <a:blip r:embed="rId2" cstate="print"/>
          <a:srcRect l="10715" t="9524" r="10711" b="9520"/>
          <a:stretch>
            <a:fillRect/>
          </a:stretch>
        </p:blipFill>
        <p:spPr bwMode="auto">
          <a:xfrm>
            <a:off x="285720" y="214290"/>
            <a:ext cx="2033882" cy="1571636"/>
          </a:xfrm>
          <a:prstGeom prst="rect">
            <a:avLst/>
          </a:prstGeom>
          <a:noFill/>
        </p:spPr>
      </p:pic>
      <p:pic>
        <p:nvPicPr>
          <p:cNvPr id="1026" name="Picture 2" descr="C:\Users\777\Downloads\quotSemejnyj_vyhodnoj_v_bibliotekequot.jpeg"/>
          <p:cNvPicPr>
            <a:picLocks noChangeAspect="1" noChangeArrowheads="1"/>
          </p:cNvPicPr>
          <p:nvPr/>
        </p:nvPicPr>
        <p:blipFill>
          <a:blip r:embed="rId3" cstate="print"/>
          <a:srcRect l="11689" t="29217" r="14283"/>
          <a:stretch>
            <a:fillRect/>
          </a:stretch>
        </p:blipFill>
        <p:spPr bwMode="auto">
          <a:xfrm>
            <a:off x="6000760" y="285727"/>
            <a:ext cx="2710292" cy="1727921"/>
          </a:xfrm>
          <a:prstGeom prst="rect">
            <a:avLst/>
          </a:prstGeom>
          <a:noFill/>
        </p:spPr>
      </p:pic>
      <p:pic>
        <p:nvPicPr>
          <p:cNvPr id="1027" name="Picture 3" descr="D:\картинки\бежать аним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929066"/>
            <a:ext cx="2609850" cy="2295525"/>
          </a:xfrm>
          <a:prstGeom prst="rect">
            <a:avLst/>
          </a:prstGeom>
          <a:noFill/>
        </p:spPr>
      </p:pic>
      <p:pic>
        <p:nvPicPr>
          <p:cNvPr id="1028" name="Picture 4" descr="D:\картинки\7341557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57168" y="3215778"/>
            <a:ext cx="2047875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Новые слова</a:t>
            </a:r>
            <a:endParaRPr lang="ru-RU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928670"/>
          <a:ext cx="8143932" cy="5536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5825"/>
                <a:gridCol w="5638107"/>
              </a:tblGrid>
              <a:tr h="66778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Arial" pitchFamily="34" charset="0"/>
                          <a:cs typeface="Arial" pitchFamily="34" charset="0"/>
                        </a:rPr>
                        <a:t>Слово </a:t>
                      </a:r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Arial" pitchFamily="34" charset="0"/>
                          <a:cs typeface="Arial" pitchFamily="34" charset="0"/>
                        </a:rPr>
                        <a:t>Перевод </a:t>
                      </a:r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07655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lesen</a:t>
                      </a:r>
                    </a:p>
                    <a:p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                           </a:t>
                      </a:r>
                      <a:r>
                        <a:rPr lang="en-US" sz="3200" dirty="0" err="1" smtClean="0">
                          <a:latin typeface="Arial" pitchFamily="34" charset="0"/>
                          <a:cs typeface="Arial" pitchFamily="34" charset="0"/>
                        </a:rPr>
                        <a:t>Ich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3200" dirty="0" err="1" smtClean="0">
                          <a:latin typeface="Arial" pitchFamily="34" charset="0"/>
                          <a:cs typeface="Arial" pitchFamily="34" charset="0"/>
                        </a:rPr>
                        <a:t>lese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algn="l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                          </a:t>
                      </a:r>
                      <a:r>
                        <a:rPr lang="en-US" sz="3200" dirty="0" err="1" smtClean="0">
                          <a:latin typeface="Arial" pitchFamily="34" charset="0"/>
                          <a:cs typeface="Arial" pitchFamily="34" charset="0"/>
                        </a:rPr>
                        <a:t>Wir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lesen 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38205"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spielen</a:t>
                      </a:r>
                      <a:endParaRPr lang="en-US" sz="4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                                  </a:t>
                      </a:r>
                    </a:p>
                    <a:p>
                      <a:pPr algn="l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                                   </a:t>
                      </a:r>
                      <a:r>
                        <a:rPr lang="en-US" sz="3600" dirty="0" err="1" smtClean="0">
                          <a:latin typeface="Arial" pitchFamily="34" charset="0"/>
                          <a:cs typeface="Arial" pitchFamily="34" charset="0"/>
                        </a:rPr>
                        <a:t>Ich</a:t>
                      </a:r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3600" dirty="0" err="1" smtClean="0">
                          <a:latin typeface="Arial" pitchFamily="34" charset="0"/>
                          <a:cs typeface="Arial" pitchFamily="34" charset="0"/>
                        </a:rPr>
                        <a:t>spiele</a:t>
                      </a:r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algn="l"/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                  </a:t>
                      </a:r>
                      <a:r>
                        <a:rPr lang="en-US" sz="3600" dirty="0" err="1" smtClean="0">
                          <a:latin typeface="Arial" pitchFamily="34" charset="0"/>
                          <a:cs typeface="Arial" pitchFamily="34" charset="0"/>
                        </a:rPr>
                        <a:t>Wir</a:t>
                      </a:r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Arial" pitchFamily="34" charset="0"/>
                          <a:cs typeface="Arial" pitchFamily="34" charset="0"/>
                        </a:rPr>
                        <a:t>spielen</a:t>
                      </a:r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2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384001"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latin typeface="Arial" pitchFamily="34" charset="0"/>
                          <a:cs typeface="Arial" pitchFamily="34" charset="0"/>
                        </a:rPr>
                        <a:t>tanzen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                  Ich  tanze.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                  Wir tanzen</a:t>
                      </a:r>
                      <a:endParaRPr lang="ru-RU" sz="280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80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Picture 2" descr="C:\Users\777\Downloads\quotSemejnyj_vyhodnoj_v_bibliotekequot.jpeg"/>
          <p:cNvPicPr>
            <a:picLocks noChangeAspect="1" noChangeArrowheads="1"/>
          </p:cNvPicPr>
          <p:nvPr/>
        </p:nvPicPr>
        <p:blipFill>
          <a:blip r:embed="rId2" cstate="print"/>
          <a:srcRect l="11689" t="29217" r="14283"/>
          <a:stretch>
            <a:fillRect/>
          </a:stretch>
        </p:blipFill>
        <p:spPr bwMode="auto">
          <a:xfrm>
            <a:off x="3286116" y="1714488"/>
            <a:ext cx="2353102" cy="1500198"/>
          </a:xfrm>
          <a:prstGeom prst="rect">
            <a:avLst/>
          </a:prstGeom>
          <a:noFill/>
        </p:spPr>
      </p:pic>
      <p:pic>
        <p:nvPicPr>
          <p:cNvPr id="9" name="Picture 8" descr="C:\Users\777\Downloads\4ib6LMyRT.png"/>
          <p:cNvPicPr>
            <a:picLocks noChangeAspect="1" noChangeArrowheads="1"/>
          </p:cNvPicPr>
          <p:nvPr/>
        </p:nvPicPr>
        <p:blipFill>
          <a:blip r:embed="rId3" cstate="print"/>
          <a:srcRect l="10715" t="9524" r="10711" b="9520"/>
          <a:stretch>
            <a:fillRect/>
          </a:stretch>
        </p:blipFill>
        <p:spPr bwMode="auto">
          <a:xfrm>
            <a:off x="3286116" y="3429000"/>
            <a:ext cx="1756534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Новые слова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000108"/>
          <a:ext cx="8358246" cy="5260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  <a:gridCol w="5072098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" pitchFamily="34" charset="0"/>
                          <a:cs typeface="Arial" pitchFamily="34" charset="0"/>
                        </a:rPr>
                        <a:t>Слово 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" pitchFamily="34" charset="0"/>
                          <a:cs typeface="Arial" pitchFamily="34" charset="0"/>
                        </a:rPr>
                        <a:t>Перевод 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15064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4400" dirty="0" err="1" smtClean="0">
                          <a:latin typeface="Arial" pitchFamily="34" charset="0"/>
                          <a:cs typeface="Arial" pitchFamily="34" charset="0"/>
                        </a:rPr>
                        <a:t>malen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 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                            </a:t>
                      </a:r>
                      <a:r>
                        <a:rPr lang="en-US" sz="3200" b="1" dirty="0" err="1" smtClean="0">
                          <a:latin typeface="Arial" pitchFamily="34" charset="0"/>
                          <a:cs typeface="Arial" pitchFamily="34" charset="0"/>
                        </a:rPr>
                        <a:t>Ich</a:t>
                      </a:r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  male.</a:t>
                      </a:r>
                    </a:p>
                    <a:p>
                      <a:pPr algn="l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                        </a:t>
                      </a:r>
                      <a:r>
                        <a:rPr lang="en-US" sz="3200" b="1" dirty="0" err="1" smtClean="0">
                          <a:latin typeface="Arial" pitchFamily="34" charset="0"/>
                          <a:cs typeface="Arial" pitchFamily="34" charset="0"/>
                        </a:rPr>
                        <a:t>Wir</a:t>
                      </a:r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 lesen</a:t>
                      </a: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ru-RU" sz="2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396074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4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wohen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Ich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wohne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algn="l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Wir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wohnen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303891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 laufen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                                    </a:t>
                      </a:r>
                      <a:r>
                        <a:rPr lang="en-US" sz="3200" b="1" dirty="0" err="1" smtClean="0">
                          <a:latin typeface="Arial" pitchFamily="34" charset="0"/>
                          <a:cs typeface="Arial" pitchFamily="34" charset="0"/>
                        </a:rPr>
                        <a:t>Ich</a:t>
                      </a:r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3200" b="1" dirty="0" err="1" smtClean="0">
                          <a:latin typeface="Arial" pitchFamily="34" charset="0"/>
                          <a:cs typeface="Arial" pitchFamily="34" charset="0"/>
                        </a:rPr>
                        <a:t>laufe</a:t>
                      </a:r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algn="l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                     </a:t>
                      </a:r>
                      <a:r>
                        <a:rPr lang="en-US" sz="3200" b="1" dirty="0" err="1" smtClean="0">
                          <a:latin typeface="Arial" pitchFamily="34" charset="0"/>
                          <a:cs typeface="Arial" pitchFamily="34" charset="0"/>
                        </a:rPr>
                        <a:t>Wir</a:t>
                      </a:r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   laufen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320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3" descr="D:\картинки\бежать аним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5000636"/>
            <a:ext cx="1714512" cy="1239447"/>
          </a:xfrm>
          <a:prstGeom prst="rect">
            <a:avLst/>
          </a:prstGeom>
          <a:noFill/>
        </p:spPr>
      </p:pic>
      <p:pic>
        <p:nvPicPr>
          <p:cNvPr id="2050" name="Picture 2" descr="C:\Users\777\Downloads\scale_1200.jpg"/>
          <p:cNvPicPr>
            <a:picLocks noChangeAspect="1" noChangeArrowheads="1"/>
          </p:cNvPicPr>
          <p:nvPr/>
        </p:nvPicPr>
        <p:blipFill>
          <a:blip r:embed="rId3" cstate="print"/>
          <a:srcRect t="15790" r="1312"/>
          <a:stretch>
            <a:fillRect/>
          </a:stretch>
        </p:blipFill>
        <p:spPr bwMode="auto">
          <a:xfrm>
            <a:off x="3929058" y="1857364"/>
            <a:ext cx="2455790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Вывод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Если я говорю от своего лица я должен  к корню любого глагола прибавить  </a:t>
            </a:r>
            <a:r>
              <a:rPr lang="ru-RU" sz="6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-е</a:t>
            </a:r>
          </a:p>
          <a:p>
            <a:r>
              <a:rPr lang="en-US" sz="6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les</a:t>
            </a:r>
            <a:endParaRPr lang="ru-RU" dirty="0" smtClean="0"/>
          </a:p>
          <a:p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18544540">
            <a:off x="971710" y="3757801"/>
            <a:ext cx="914400" cy="914400"/>
          </a:xfrm>
          <a:prstGeom prst="arc">
            <a:avLst>
              <a:gd name="adj1" fmla="val 16200000"/>
              <a:gd name="adj2" fmla="val 836604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3929066"/>
            <a:ext cx="571504" cy="785818"/>
          </a:xfrm>
          <a:prstGeom prst="rect">
            <a:avLst/>
          </a:prstGeom>
          <a:noFill/>
          <a:ln w="317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488" y="3929066"/>
            <a:ext cx="5715040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Ich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lese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Ich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tanze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225</Words>
  <Application>Microsoft Office PowerPoint</Application>
  <PresentationFormat>Экран (4:3)</PresentationFormat>
  <Paragraphs>73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Что мы делаем. Что я делаю.</vt:lpstr>
      <vt:lpstr>Вспомним правила чтения</vt:lpstr>
      <vt:lpstr>Презентация PowerPoint</vt:lpstr>
      <vt:lpstr>Was magst du machen?</vt:lpstr>
      <vt:lpstr>Ich mag…     Я люблю …</vt:lpstr>
      <vt:lpstr> Что я делаю.  Что мы делаем.  </vt:lpstr>
      <vt:lpstr>Новые слова</vt:lpstr>
      <vt:lpstr>Новые слова</vt:lpstr>
      <vt:lpstr>  Вывод  </vt:lpstr>
      <vt:lpstr>  Вывод  </vt:lpstr>
      <vt:lpstr>Hausarbeit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PC-25</cp:lastModifiedBy>
  <cp:revision>10</cp:revision>
  <dcterms:created xsi:type="dcterms:W3CDTF">2019-11-25T14:31:35Z</dcterms:created>
  <dcterms:modified xsi:type="dcterms:W3CDTF">2022-10-21T07:14:48Z</dcterms:modified>
</cp:coreProperties>
</file>