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4" r:id="rId3"/>
    <p:sldId id="283" r:id="rId4"/>
    <p:sldId id="260" r:id="rId5"/>
    <p:sldId id="282" r:id="rId6"/>
    <p:sldId id="285" r:id="rId7"/>
    <p:sldId id="284" r:id="rId8"/>
    <p:sldId id="281" r:id="rId9"/>
    <p:sldId id="286" r:id="rId10"/>
    <p:sldId id="278" r:id="rId11"/>
    <p:sldId id="270" r:id="rId12"/>
    <p:sldId id="275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14C89-DCF9-48A5-89B0-A1BA92AEB36E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7F569-434F-420C-9519-F2196C76F9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1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852D0-B65A-4694-85B1-5F2887EAD2E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chemeClr val="dk1"/>
                </a:solidFill>
              </a:rPr>
              <a:pPr algn="r">
                <a:buSzPct val="25000"/>
              </a:pPr>
              <a:t>4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9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7F569-434F-420C-9519-F2196C76F9A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0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solidFill>
            <a:srgbClr val="005EA4"/>
          </a:solidFill>
          <a:ln w="9525">
            <a:solidFill>
              <a:srgbClr val="005EA4"/>
            </a:solidFill>
            <a:miter lim="800000"/>
            <a:headEnd/>
            <a:tailEnd/>
          </a:ln>
        </p:spPr>
        <p:txBody>
          <a:bodyPr wrap="none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Муниципальное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бюджетное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«Туруханская средняя школа №1»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071546"/>
            <a:ext cx="4000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«Анализ работы школы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2021-2022                    учебный год»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0" y="5857892"/>
            <a:ext cx="9144000" cy="1000108"/>
          </a:xfrm>
          <a:prstGeom prst="rect">
            <a:avLst/>
          </a:prstGeom>
          <a:solidFill>
            <a:srgbClr val="005EA4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май 2022 год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3" t="29022" r="10002" b="-97"/>
          <a:stretch/>
        </p:blipFill>
        <p:spPr>
          <a:xfrm>
            <a:off x="489852" y="1215516"/>
            <a:ext cx="1925758" cy="1983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3680" r="35037" b="34208"/>
          <a:stretch/>
        </p:blipFill>
        <p:spPr>
          <a:xfrm>
            <a:off x="1779229" y="2635139"/>
            <a:ext cx="2759229" cy="1809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24916" r="13331" b="45276"/>
          <a:stretch/>
        </p:blipFill>
        <p:spPr>
          <a:xfrm>
            <a:off x="322422" y="4648002"/>
            <a:ext cx="5833754" cy="18352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79512" y="403848"/>
            <a:ext cx="357601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Группа «Учебный процесс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Фещенко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Н.Г.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Вайц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Т.Г          Тихонова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О.П</a:t>
            </a: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Фещенко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Н.Г.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Канаева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С.Л.</a:t>
            </a: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Калтович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Н.А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Ригонен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Н.Н.</a:t>
            </a: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4572000" y="370887"/>
            <a:ext cx="403244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Группа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«Организация классного коллектива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Чернышова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Л.Л</a:t>
            </a: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Иванова Т.В                 Осипова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Л.В.</a:t>
            </a:r>
          </a:p>
          <a:p>
            <a:pPr lvl="0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Сотишвили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Е.П.        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Канаев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М.А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50966" y="3884783"/>
            <a:ext cx="71291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Группа    Организация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внеучебной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Руководитель Дьяченко Л.Н</a:t>
            </a:r>
          </a:p>
          <a:p>
            <a:pPr lvl="0"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Мартынов А.С.    Береговая Т.Д</a:t>
            </a:r>
          </a:p>
          <a:p>
            <a:pPr lvl="0"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Кейль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Е.А          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Щепко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О.Н 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539552" y="2431405"/>
            <a:ext cx="828092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Группа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«Организация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работу с проектом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Самойлова М.В </a:t>
            </a:r>
          </a:p>
          <a:p>
            <a:pPr lvl="0"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Хадаева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Е.Ю. Панков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И.В</a:t>
            </a:r>
          </a:p>
          <a:p>
            <a:pPr lvl="0"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Могила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Мугатабарова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А.Р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533156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Группа «Поддержание своего профессионального уровня»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Ярков Д.А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lvl="0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Кожевникова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Е.Б   Захарова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И.В</a:t>
            </a:r>
          </a:p>
          <a:p>
            <a:pPr lvl="0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Гордеева А.И     Дружинин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С.Н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00" y="280183"/>
            <a:ext cx="4114800" cy="5825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Анализ итогов года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340180" y="1173780"/>
            <a:ext cx="6120680" cy="6710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sz="3400" dirty="0" smtClean="0"/>
              <a:t>Техническое задание для групп</a:t>
            </a:r>
            <a:endParaRPr lang="ru-RU" sz="3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100" y="1844824"/>
            <a:ext cx="7560840" cy="43651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sz="4000" dirty="0" smtClean="0"/>
              <a:t>                </a:t>
            </a:r>
            <a:r>
              <a:rPr lang="ru-RU" sz="5200" dirty="0" smtClean="0"/>
              <a:t>Группа работает по анализу деятельности школы  по  предложенным вопросам, выделяя положительное, как достижения, выделяя затруднения и  предлагая мероприятия по разрешению проблем и затруднений. </a:t>
            </a:r>
            <a:endParaRPr lang="ru-RU" sz="5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итогам групповой работы информация выступающих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2214554"/>
            <a:ext cx="7829576" cy="37862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на уточнение и понимание информации выступающих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 мнения  по личному опыту    (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мин.)</a:t>
            </a:r>
          </a:p>
          <a:p>
            <a:pPr>
              <a:buFont typeface="Arial" pitchFamily="34" charset="0"/>
              <a:buChar char="•"/>
            </a:pPr>
            <a:endParaRPr lang="ru-RU" sz="3600" b="1" dirty="0" smtClean="0">
              <a:solidFill>
                <a:srgbClr val="50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Предложения  в решение педсовета  по итогам  полученной информации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(можно в письменном виде  ведущим педсовета)</a:t>
            </a:r>
            <a:endParaRPr lang="ru-RU" sz="3200" dirty="0">
              <a:solidFill>
                <a:srgbClr val="50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Решение педсовета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000660"/>
          </a:xfrm>
        </p:spPr>
        <p:txBody>
          <a:bodyPr>
            <a:normAutofit/>
          </a:bodyPr>
          <a:lstStyle/>
          <a:p>
            <a:r>
              <a:rPr lang="ru-RU" dirty="0" smtClean="0"/>
              <a:t>Принять предложения групп за основу, включить предложения в план работы МО, воспитательный план, план работы школы.</a:t>
            </a:r>
          </a:p>
          <a:p>
            <a:r>
              <a:rPr lang="ru-RU" dirty="0" smtClean="0"/>
              <a:t>Каждому учителю-предметнику и классному руководителю включить в план работы предложения по устранению замечаний по итогам 2021-2022 учебного года для коллектива обучающихся и их родителей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Итоги работы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663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Какие, обсуждаемые на педсовете вопросы,  считаете более актуальным для своей профессиональной  деятельности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Ваши действия по решению </a:t>
            </a:r>
            <a:r>
              <a:rPr lang="ru-RU" b="1" smtClean="0">
                <a:solidFill>
                  <a:srgbClr val="002060"/>
                </a:solidFill>
              </a:rPr>
              <a:t>выделенных затруднений…..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Ваши мнения и предложения по организации деятельности школы на новый учебный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1574747"/>
            <a:ext cx="6985155" cy="221457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50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50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50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Выделить достижения и  затруднения  школы по  приоритетным  направлениям  обучения и воспитания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3600" dirty="0" smtClean="0">
              <a:solidFill>
                <a:srgbClr val="50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>
              <a:solidFill>
                <a:srgbClr val="50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214290"/>
            <a:ext cx="4071966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педсовета: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5936" y="4221088"/>
            <a:ext cx="4896544" cy="21636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Определить пути  решения  выделенных проблем и затруднений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 l="8125" t="19530" r="6250" b="148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5261"/>
          </a:xfrm>
        </p:spPr>
        <p:txBody>
          <a:bodyPr/>
          <a:lstStyle/>
          <a:p>
            <a:r>
              <a:rPr lang="ru-RU" sz="2800" b="1" dirty="0"/>
              <a:t>ОСНОВНЫЕ РЕГИОНАЛЬНЫЕ ПРОЕКТЫ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1259632" y="2724170"/>
            <a:ext cx="5102899" cy="621259"/>
            <a:chOff x="365113" y="2052406"/>
            <a:chExt cx="5102899" cy="465944"/>
          </a:xfrm>
        </p:grpSpPr>
        <p:grpSp>
          <p:nvGrpSpPr>
            <p:cNvPr id="3" name="Группа 3"/>
            <p:cNvGrpSpPr/>
            <p:nvPr/>
          </p:nvGrpSpPr>
          <p:grpSpPr>
            <a:xfrm>
              <a:off x="365113" y="2052406"/>
              <a:ext cx="2088000" cy="465944"/>
              <a:chOff x="438724" y="1836501"/>
              <a:chExt cx="2088000" cy="465944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88889" y="1863864"/>
                <a:ext cx="1513556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dirty="0"/>
                  <a:t>СОВРЕМЕННАЯ</a:t>
                </a:r>
                <a:br>
                  <a:rPr lang="ru-RU" sz="1600" dirty="0"/>
                </a:br>
                <a:r>
                  <a:rPr lang="ru-RU" sz="1600" dirty="0"/>
                  <a:t>ШКОЛА</a:t>
                </a: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 rot="16200000">
                <a:off x="1482724" y="792501"/>
                <a:ext cx="0" cy="208800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1"/>
            <p:cNvGrpSpPr/>
            <p:nvPr/>
          </p:nvGrpSpPr>
          <p:grpSpPr>
            <a:xfrm>
              <a:off x="3320985" y="2052406"/>
              <a:ext cx="2147027" cy="465944"/>
              <a:chOff x="3649947" y="1836501"/>
              <a:chExt cx="2147027" cy="46594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649947" y="1863864"/>
                <a:ext cx="1883657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dirty="0"/>
                  <a:t>УСПЕХ </a:t>
                </a:r>
                <a:br>
                  <a:rPr lang="ru-RU" sz="1600" dirty="0"/>
                </a:br>
                <a:r>
                  <a:rPr lang="ru-RU" sz="1600" dirty="0"/>
                  <a:t>КАЖДОГО РЕБЕНКА</a:t>
                </a:r>
              </a:p>
            </p:txBody>
          </p:sp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>
                <a:off x="4752974" y="792501"/>
                <a:ext cx="0" cy="208800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Группа 28"/>
          <p:cNvGrpSpPr/>
          <p:nvPr/>
        </p:nvGrpSpPr>
        <p:grpSpPr>
          <a:xfrm>
            <a:off x="1259632" y="5552444"/>
            <a:ext cx="2179083" cy="867481"/>
            <a:chOff x="347641" y="1836501"/>
            <a:chExt cx="2179083" cy="650611"/>
          </a:xfrm>
        </p:grpSpPr>
        <p:sp>
          <p:nvSpPr>
            <p:cNvPr id="30" name="TextBox 29"/>
            <p:cNvSpPr txBox="1"/>
            <p:nvPr/>
          </p:nvSpPr>
          <p:spPr>
            <a:xfrm>
              <a:off x="347641" y="1863864"/>
              <a:ext cx="1887312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/>
                <a:t>ЦИФРОВАЯ</a:t>
              </a:r>
              <a:br>
                <a:rPr lang="ru-RU" sz="1600" dirty="0"/>
              </a:br>
              <a:r>
                <a:rPr lang="ru-RU" sz="1600" dirty="0"/>
                <a:t>ОБРАЗОВАТЕЛЬНАЯ</a:t>
              </a:r>
              <a:br>
                <a:rPr lang="ru-RU" sz="1600" dirty="0"/>
              </a:br>
              <a:r>
                <a:rPr lang="ru-RU" sz="1600" dirty="0"/>
                <a:t>СРЕДА</a:t>
              </a: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rot="16200000">
              <a:off x="1482724" y="792501"/>
              <a:ext cx="0" cy="208800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32"/>
          <p:cNvGrpSpPr/>
          <p:nvPr/>
        </p:nvGrpSpPr>
        <p:grpSpPr>
          <a:xfrm>
            <a:off x="5137787" y="5794108"/>
            <a:ext cx="2808312" cy="652435"/>
            <a:chOff x="3708974" y="1836501"/>
            <a:chExt cx="2088000" cy="263858"/>
          </a:xfrm>
        </p:grpSpPr>
        <p:sp>
          <p:nvSpPr>
            <p:cNvPr id="34" name="TextBox 33"/>
            <p:cNvSpPr txBox="1"/>
            <p:nvPr/>
          </p:nvSpPr>
          <p:spPr>
            <a:xfrm>
              <a:off x="4093979" y="1863864"/>
              <a:ext cx="1128899" cy="23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УЧИТЕЛЬ</a:t>
              </a:r>
              <a:br>
                <a:rPr lang="ru-RU" sz="1600" dirty="0"/>
              </a:br>
              <a:r>
                <a:rPr lang="ru-RU" sz="1600" dirty="0"/>
                <a:t>БУДУЩЕГО</a:t>
              </a: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rot="16200000">
              <a:off x="4752974" y="792501"/>
              <a:ext cx="0" cy="208800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единительная линия 44"/>
          <p:cNvCxnSpPr/>
          <p:nvPr/>
        </p:nvCxnSpPr>
        <p:spPr>
          <a:xfrm>
            <a:off x="-1545" y="6741584"/>
            <a:ext cx="921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Google Shape;28;p5"/>
          <p:cNvSpPr/>
          <p:nvPr/>
        </p:nvSpPr>
        <p:spPr>
          <a:xfrm>
            <a:off x="8888294" y="6612133"/>
            <a:ext cx="180000" cy="240000"/>
          </a:xfrm>
          <a:prstGeom prst="rect">
            <a:avLst/>
          </a:prstGeom>
          <a:solidFill>
            <a:srgbClr val="00CC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8"/>
            <a:ext cx="2037210" cy="1598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4"/>
          <a:stretch/>
        </p:blipFill>
        <p:spPr>
          <a:xfrm>
            <a:off x="5436096" y="3510678"/>
            <a:ext cx="2242466" cy="19533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1728577" cy="15984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32385"/>
            <a:ext cx="1728192" cy="1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7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современного учителя</a:t>
            </a:r>
            <a:endParaRPr lang="ru-RU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47789" t="55859" r="2550" b="14844"/>
          <a:stretch>
            <a:fillRect/>
          </a:stretch>
        </p:blipFill>
        <p:spPr bwMode="auto">
          <a:xfrm>
            <a:off x="395536" y="1412776"/>
            <a:ext cx="8280400" cy="496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3125" t="21875" r="3751" b="26542"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 l="3751" t="20313" r="4375" b="17188"/>
          <a:stretch>
            <a:fillRect/>
          </a:stretch>
        </p:blipFill>
        <p:spPr bwMode="auto">
          <a:xfrm>
            <a:off x="0" y="199571"/>
            <a:ext cx="899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Цель работы на 2021-2022 учебный год: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5788024"/>
          </a:xfrm>
        </p:spPr>
        <p:txBody>
          <a:bodyPr>
            <a:noAutofit/>
          </a:bodyPr>
          <a:lstStyle/>
          <a:p>
            <a:r>
              <a:rPr lang="ru-RU" sz="1600" dirty="0"/>
              <a:t>Генеральная цель: Повышение качества образования при реализации ФГОС через применение инновационных технологий.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Оперативная </a:t>
            </a:r>
            <a:r>
              <a:rPr lang="ru-RU" sz="1600" dirty="0"/>
              <a:t>цель: Реализация образовательной программы школы и программы развития через освоение технологий СДО, ИОСО, КТД, метода проектов для достижения нового качества образования.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Задачи </a:t>
            </a:r>
            <a:r>
              <a:rPr lang="ru-RU" sz="1600" dirty="0"/>
              <a:t>на 2021-2022 учебный год: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1</a:t>
            </a:r>
            <a:r>
              <a:rPr lang="ru-RU" sz="1600" dirty="0"/>
              <a:t>. Обеспечить организацию педагогического коллектива на реализацию ФГОС НОО, ООО и СОО через работу с групповыми или индивидуальными учебными проектами в соответствии с интересами и пожеланиями детей.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2</a:t>
            </a:r>
            <a:r>
              <a:rPr lang="ru-RU" sz="1600" dirty="0"/>
              <a:t>. Совершенствовать практику анализа образовательных результатов школьников, осуществлять индивидуальную работу с учителями-предметниками по коррекции выявленных затруднений у школьников, используя форму коллективного анализа результатов в параллелях с низкими образовательными результатами.</a:t>
            </a:r>
          </a:p>
          <a:p>
            <a:r>
              <a:rPr lang="ru-RU" sz="1600" dirty="0"/>
              <a:t>3.В течение года провести заседание МО «Повышение  качества знаний обучающихся через применение разных видов оценки и самооценки образовательных результатов»</a:t>
            </a:r>
          </a:p>
          <a:p>
            <a:r>
              <a:rPr lang="ru-RU" sz="1600" dirty="0"/>
              <a:t>4. Руководителям МО, учителям –предметникам, классным руководителям организовать изучение и обмен опытом учителей по  формированию функциональной грамотности обучающихся через учебную и </a:t>
            </a:r>
            <a:r>
              <a:rPr lang="ru-RU" sz="1600" dirty="0" err="1"/>
              <a:t>внеучебную</a:t>
            </a:r>
            <a:r>
              <a:rPr lang="ru-RU" sz="1600" dirty="0"/>
              <a:t> деятельность.</a:t>
            </a:r>
          </a:p>
          <a:p>
            <a:r>
              <a:rPr lang="ru-RU" sz="1600" dirty="0"/>
              <a:t>5.Обеспечивать системность в работе по формированию личностных УУД.</a:t>
            </a:r>
          </a:p>
          <a:p>
            <a:r>
              <a:rPr lang="ru-RU" sz="1600" dirty="0"/>
              <a:t>6. Продолжить работу по вовлечению обучающихся в работу органов самоуправления и организацию ученических органов самоуправления в классах и школе.</a:t>
            </a:r>
          </a:p>
          <a:p>
            <a:pPr marL="0" indent="0">
              <a:buNone/>
            </a:pPr>
            <a:r>
              <a:rPr lang="ru-RU" sz="1600" b="1" dirty="0"/>
              <a:t> </a:t>
            </a:r>
            <a:endParaRPr lang="ru-RU" sz="1600" dirty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3168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Форма организации на педсовете:</a:t>
            </a:r>
            <a:br>
              <a:rPr lang="ru-RU" dirty="0" smtClean="0"/>
            </a:br>
            <a:r>
              <a:rPr lang="ru-RU" dirty="0" smtClean="0"/>
              <a:t>работа в малых группах по предложенному техническому заданию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34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340</Words>
  <Application>Microsoft Office PowerPoint</Application>
  <PresentationFormat>Экран (4:3)</PresentationFormat>
  <Paragraphs>74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ОСНОВНЫЕ РЕГИОНАЛЬНЫЕ ПРОЕКТЫ</vt:lpstr>
      <vt:lpstr>Образ современного учителя</vt:lpstr>
      <vt:lpstr>Презентация PowerPoint</vt:lpstr>
      <vt:lpstr>Презентация PowerPoint</vt:lpstr>
      <vt:lpstr> Цель работы на 2021-2022 учебный год: </vt:lpstr>
      <vt:lpstr>Форма организации на педсовете: работа в малых группах по предложенному техническому заданию</vt:lpstr>
      <vt:lpstr>Презентация PowerPoint</vt:lpstr>
      <vt:lpstr>Анализ итогов года</vt:lpstr>
      <vt:lpstr>По итогам групповой работы информация выступающих</vt:lpstr>
      <vt:lpstr>Решение педсовета</vt:lpstr>
      <vt:lpstr>Итоги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ЛД</dc:creator>
  <cp:lastModifiedBy>PC-25</cp:lastModifiedBy>
  <cp:revision>32</cp:revision>
  <dcterms:created xsi:type="dcterms:W3CDTF">2019-05-30T05:32:33Z</dcterms:created>
  <dcterms:modified xsi:type="dcterms:W3CDTF">2022-10-21T07:15:53Z</dcterms:modified>
</cp:coreProperties>
</file>