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70" r:id="rId12"/>
    <p:sldId id="271" r:id="rId13"/>
    <p:sldId id="272" r:id="rId14"/>
    <p:sldId id="273" r:id="rId15"/>
    <p:sldId id="268" r:id="rId16"/>
    <p:sldId id="27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39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717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7168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60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6507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02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356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41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206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425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774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0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05023-1433-4483-A4B9-075070F88E5D}" type="datetimeFigureOut">
              <a:rPr lang="ru-RU" smtClean="0"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EC3D-7A35-4EFB-B7C6-34B5FB92A3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92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777\Desktop\&#1044;&#1077;&#1085;&#1100;%20&#1047;&#1085;&#1072;&#1085;&#1080;&#1081;\oleg-gazmanov-vpered-rossija-(megapesni.me).mp3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ЛД\Downloads\1226058_0_ba8c_bf058e1f_x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309813" y="71437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32320" y="614740"/>
            <a:ext cx="84985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Тема классного часа</a:t>
            </a:r>
            <a:endParaRPr lang="ru-RU" sz="6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>
              <a:defRPr/>
            </a:pPr>
            <a:r>
              <a:rPr lang="ru-RU" sz="6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«Наша страна- Россия</a:t>
            </a:r>
            <a:r>
              <a:rPr lang="ru-RU" sz="6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9713" y="5373688"/>
            <a:ext cx="1096616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МБОУ «Туруханская СШ  </a:t>
            </a:r>
            <a:r>
              <a:rPr lang="ru-RU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№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1», 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8в класс</a:t>
            </a:r>
          </a:p>
          <a:p>
            <a:pPr>
              <a:defRPr/>
            </a:pP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Кл. рук. </a:t>
            </a:r>
            <a:r>
              <a:rPr lang="ru-RU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Чалкина</a:t>
            </a:r>
            <a:r>
              <a:rPr lang="ru-RU" sz="3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Л.Д.</a:t>
            </a:r>
            <a:endParaRPr lang="ru-RU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42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Назовите эту знаменитую гору России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09814" y="6072188"/>
            <a:ext cx="7329487" cy="482600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Эльбрус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7" name="Picture 4" descr="20 шикарных фотографий природы, которые убедят вас, что Россия — самая красивая ст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938" y="1500189"/>
            <a:ext cx="7739062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877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>
          <a:xfrm>
            <a:off x="1738313" y="274638"/>
            <a:ext cx="8786812" cy="654050"/>
          </a:xfrm>
        </p:spPr>
        <p:txBody>
          <a:bodyPr/>
          <a:lstStyle/>
          <a:p>
            <a:r>
              <a:rPr lang="ru-RU" altLang="ru-RU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Какая часть России знаменита своими вулканами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09751" y="4714875"/>
            <a:ext cx="8715375" cy="1785938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b="1" smtClean="0">
                <a:solidFill>
                  <a:srgbClr val="002060"/>
                </a:solidFill>
              </a:rPr>
              <a:t>     </a:t>
            </a:r>
            <a:r>
              <a:rPr lang="ru-RU" altLang="ru-RU" b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Камчатке. Вдали вулкан дымится. Здесь Родины граница, Над сопками туман.            Здесь Тихий океан.</a:t>
            </a:r>
            <a: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7651" name="Picture 2" descr=" Фото 51. На Камчатке. Вдали вулкан дымится. Здесь Родины граница, Над сопками туман. Здесь Тихий океан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5" y="928689"/>
            <a:ext cx="5500688" cy="337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3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ru-RU" altLang="ru-RU" sz="32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Назовите  природную достопримечательность России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67001" y="5643563"/>
            <a:ext cx="7472363" cy="857250"/>
          </a:xfrm>
        </p:spPr>
        <p:txBody>
          <a:bodyPr/>
          <a:lstStyle/>
          <a:p>
            <a:pPr algn="ctr">
              <a:buFont typeface="Arial" panose="020B0604020202020204" pitchFamily="34" charset="0"/>
              <a:buNone/>
            </a:pPr>
            <a:r>
              <a:rPr lang="ru-RU" altLang="ru-RU" sz="40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Озеро Байкал</a:t>
            </a:r>
          </a:p>
        </p:txBody>
      </p:sp>
      <p:pic>
        <p:nvPicPr>
          <p:cNvPr id="28675" name="Picture 3" descr="C:\Users\ЛД\Downloads\байкал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2688" y="1357314"/>
            <a:ext cx="742315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861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2971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«Поэтом можешь ты не быть, но гражданином быть обязан…»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Н.А. Некрасов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063" y="2857501"/>
            <a:ext cx="8229600" cy="1571625"/>
          </a:xfrm>
        </p:spPr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Что имел в виду великий русский поэт, когда писал эти строки?  Какой смысл он вкладывал в понятие «гражданин» ?</a:t>
            </a:r>
          </a:p>
          <a:p>
            <a:pPr>
              <a:buNone/>
              <a:defRPr/>
            </a:pPr>
            <a:r>
              <a:rPr lang="ru-RU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3 минуты </a:t>
            </a:r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51164" y="4530437"/>
            <a:ext cx="10889672" cy="2162176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Гражданин -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человек, принадлежащий к постоянному населению данного государства, пользующийся его защитой и наделенный совокупностью политических и иных прав и обязанностей. В начале 20 века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понятие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гражданин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начали воспринимать не только как права индивида, но и как его обязанности перед государством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              (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Википедия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1891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2940050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мы можем сделать как граждане своей Родины для России в целом,  для места, где проживаем?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310314" y="3286126"/>
            <a:ext cx="4086225" cy="500063"/>
          </a:xfrm>
        </p:spPr>
        <p:txBody>
          <a:bodyPr rtlCol="0">
            <a:normAutofit fontScale="92500" lnSpcReduction="20000"/>
          </a:bodyPr>
          <a:lstStyle/>
          <a:p>
            <a:pPr>
              <a:buNone/>
              <a:defRPr/>
            </a:pPr>
            <a:r>
              <a:rPr lang="ru-RU" dirty="0" smtClean="0"/>
              <a:t>              </a:t>
            </a:r>
            <a:r>
              <a:rPr lang="ru-RU" sz="39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минуты</a:t>
            </a:r>
          </a:p>
        </p:txBody>
      </p:sp>
      <p:pic>
        <p:nvPicPr>
          <p:cNvPr id="4" name="oleg-gazmanov-vpered-rossija-(megapesni.me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5" y="4214814"/>
            <a:ext cx="5095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696749" y="4287119"/>
            <a:ext cx="8798502" cy="221369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Прослушайте  песню О. Газманова                «Вперед Россия».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автор хотел   </a:t>
            </a:r>
            <a:r>
              <a:rPr lang="ru-RU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сказать, 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своей родине? 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192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2061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36073" y="2399298"/>
            <a:ext cx="800792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Что вас затронуло на этом занятии? С чем хотелось бы поспорить? О чем еще поговорить? Чем в истории нашей страны вы могли бы по праву гордиться?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40707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Давайте оценим активность своей группы по набранным за занятие баллам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9467"/>
            <a:ext cx="10515600" cy="3247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группы </a:t>
            </a:r>
          </a:p>
          <a:p>
            <a:pPr marL="0" indent="0" algn="ctr">
              <a:buNone/>
            </a:pP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активную работу,  помощь и поддержку друг другу!!!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506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работы на классном часе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Индивидуальная (30 секунд ученик размышляет над вопросом индивидуально)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Групповая  (1 мин группа выслушивает каждого и формулирует полный ответ)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Названия групп (уч-ся их выбрали по жеребьевке)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1 группа «Россияне»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2 группа  «Сибиряки»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3 группа  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Русичи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4 группа  «Русские»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52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8375" y="285750"/>
            <a:ext cx="8229600" cy="725488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Тема урока «Россия»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81188" y="1143001"/>
            <a:ext cx="8229600" cy="2714625"/>
          </a:xfrm>
        </p:spPr>
        <p:txBody>
          <a:bodyPr rtlCol="0">
            <a:normAutofit fontScale="55000" lnSpcReduction="20000"/>
          </a:bodyPr>
          <a:lstStyle/>
          <a:p>
            <a:pPr>
              <a:defRPr/>
            </a:pPr>
            <a:endParaRPr lang="ru-RU" sz="3500" dirty="0"/>
          </a:p>
          <a:p>
            <a:pPr>
              <a:buNone/>
              <a:defRPr/>
            </a:pPr>
            <a:r>
              <a:rPr lang="ru-RU" sz="5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1</a:t>
            </a:r>
          </a:p>
          <a:p>
            <a:pPr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Познакомившись с высказываниями о России, известных людей, сформулируйте  личную цель классного часа</a:t>
            </a:r>
          </a:p>
          <a:p>
            <a:pPr>
              <a:defRPr/>
            </a:pP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Цель:  оформление цели 1,5</a:t>
            </a:r>
            <a:r>
              <a:rPr lang="ru-RU" sz="5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минут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работа индивидуальная </a:t>
            </a:r>
            <a:r>
              <a:rPr lang="ru-RU" sz="5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 секунд</a:t>
            </a:r>
            <a:r>
              <a:rPr lang="ru-RU" sz="5100" dirty="0">
                <a:latin typeface="Times New Roman" pitchFamily="18" charset="0"/>
                <a:cs typeface="Times New Roman" pitchFamily="18" charset="0"/>
              </a:rPr>
              <a:t>,  в группе </a:t>
            </a:r>
            <a:r>
              <a:rPr lang="ru-RU" sz="5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минута</a:t>
            </a:r>
          </a:p>
        </p:txBody>
      </p:sp>
      <p:sp>
        <p:nvSpPr>
          <p:cNvPr id="16387" name="Содержимое 2"/>
          <p:cNvSpPr txBox="1">
            <a:spLocks/>
          </p:cNvSpPr>
          <p:nvPr/>
        </p:nvSpPr>
        <p:spPr bwMode="auto">
          <a:xfrm>
            <a:off x="1952625" y="4071938"/>
            <a:ext cx="8229600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altLang="ru-RU" sz="3200">
                <a:latin typeface="Times New Roman" panose="02020603050405020304" pitchFamily="18" charset="0"/>
                <a:cs typeface="Times New Roman" panose="02020603050405020304" pitchFamily="18" charset="0"/>
              </a:rPr>
              <a:t>Услышав цели всех групп одноклассников, измените свою цель, если считаете, что услышали более точную цель. (30сек)</a:t>
            </a:r>
          </a:p>
        </p:txBody>
      </p:sp>
    </p:spTree>
    <p:extLst>
      <p:ext uri="{BB962C8B-B14F-4D97-AF65-F5344CB8AC3E}">
        <p14:creationId xmlns:p14="http://schemas.microsoft.com/office/powerpoint/2010/main" val="303962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738563" y="214313"/>
            <a:ext cx="6686550" cy="1928812"/>
          </a:xfrm>
        </p:spPr>
        <p:txBody>
          <a:bodyPr/>
          <a:lstStyle/>
          <a:p>
            <a:pPr algn="r"/>
            <a:r>
              <a:rPr lang="ru-RU" altLang="ru-RU" sz="2400" dirty="0"/>
              <a:t>«Русский народ создал могущественнейшее в мире государство, величайшую империю. С Ивана Калиты последовательно и упорно собиралась Россия и достигла размеров, потрясающих воображение всех народов мира».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6064" y="3857625"/>
            <a:ext cx="3786187" cy="571500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ru-RU" sz="1800" dirty="0"/>
              <a:t>       </a:t>
            </a:r>
            <a:r>
              <a:rPr lang="ru-RU" sz="1700" dirty="0"/>
              <a:t>Антон Деникин -Командующий фронтом, генерал-лейтенант</a:t>
            </a:r>
            <a:endParaRPr lang="ru-RU" sz="1800" dirty="0"/>
          </a:p>
        </p:txBody>
      </p:sp>
      <p:pic>
        <p:nvPicPr>
          <p:cNvPr id="17411" name="Picture 2" descr="https://moiarussia.ru/wp-content/uploads/2015/05/Berdyaev-TCV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4190" y="317500"/>
            <a:ext cx="15478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297658" y="223837"/>
            <a:ext cx="22145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dirty="0"/>
              <a:t>Николай Бердяев-</a:t>
            </a:r>
          </a:p>
          <a:p>
            <a:r>
              <a:rPr lang="ru-RU" altLang="ru-RU" dirty="0"/>
              <a:t>русский философ</a:t>
            </a:r>
          </a:p>
        </p:txBody>
      </p:sp>
      <p:pic>
        <p:nvPicPr>
          <p:cNvPr id="17413" name="Picture 4" descr="ЦИТАТЫ ВЕЛИКИХ ЛЮДЕЙ О РОССИИ И РУССКИХ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0801" y="1885948"/>
            <a:ext cx="1570038" cy="1948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5113626" y="2215356"/>
            <a:ext cx="37861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400" dirty="0"/>
              <a:t>«Русский не тот, кто носит русскую фамилию, а тот, кто любит Россию и считает её своим отечеством»</a:t>
            </a:r>
            <a:r>
              <a:rPr lang="ru-RU" altLang="ru-RU" dirty="0"/>
              <a:t>.</a:t>
            </a:r>
          </a:p>
        </p:txBody>
      </p:sp>
      <p:pic>
        <p:nvPicPr>
          <p:cNvPr id="17415" name="Picture 6" descr="https://moiarussia.ru/wp-content/uploads/2015/05/petr-i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3836"/>
          <a:stretch>
            <a:fillRect/>
          </a:stretch>
        </p:blipFill>
        <p:spPr bwMode="auto">
          <a:xfrm>
            <a:off x="518680" y="2766510"/>
            <a:ext cx="2169102" cy="2464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6" name="Содержимое 2"/>
          <p:cNvSpPr txBox="1">
            <a:spLocks/>
          </p:cNvSpPr>
          <p:nvPr/>
        </p:nvSpPr>
        <p:spPr bwMode="auto">
          <a:xfrm>
            <a:off x="258581" y="2209295"/>
            <a:ext cx="2857500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ru-RU" sz="2000" b="1"/>
              <a:t>  </a:t>
            </a:r>
            <a:r>
              <a:rPr lang="ru-RU" altLang="ru-RU" sz="2000"/>
              <a:t>Великий царь Петр </a:t>
            </a:r>
            <a:r>
              <a:rPr lang="en-US" altLang="ru-RU" sz="2000"/>
              <a:t>I</a:t>
            </a:r>
            <a:endParaRPr lang="ru-RU" altLang="ru-RU" sz="2000"/>
          </a:p>
        </p:txBody>
      </p:sp>
      <p:sp>
        <p:nvSpPr>
          <p:cNvPr id="17417" name="Содержимое 2"/>
          <p:cNvSpPr txBox="1">
            <a:spLocks/>
          </p:cNvSpPr>
          <p:nvPr/>
        </p:nvSpPr>
        <p:spPr bwMode="auto">
          <a:xfrm>
            <a:off x="-142225" y="5091332"/>
            <a:ext cx="3786188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ru-RU" dirty="0"/>
              <a:t>      «</a:t>
            </a:r>
            <a:r>
              <a:rPr lang="ru-RU" altLang="ru-RU" sz="2400" dirty="0"/>
              <a:t>Русский тот, кто Россию любит и ей служит!»</a:t>
            </a:r>
            <a:endParaRPr lang="ru-RU" altLang="ru-RU" dirty="0"/>
          </a:p>
        </p:txBody>
      </p:sp>
      <p:pic>
        <p:nvPicPr>
          <p:cNvPr id="17418" name="Picture 8" descr="https://moiarussia.ru/wp-content/uploads/2015/05/pushkin-e143292058717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197" y="4075330"/>
            <a:ext cx="2150447" cy="2600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9" name="Прямоугольник 11"/>
          <p:cNvSpPr>
            <a:spLocks noChangeArrowheads="1"/>
          </p:cNvSpPr>
          <p:nvPr/>
        </p:nvSpPr>
        <p:spPr bwMode="auto">
          <a:xfrm>
            <a:off x="6317673" y="4643438"/>
            <a:ext cx="486294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ru-RU" altLang="ru-RU" sz="2000" dirty="0"/>
              <a:t>«Я далеко не восторгаюсь всем, что вижу вокруг себя; но клянусь честью, что ни за что на свете я не хотел бы переменить отечество или иметь другую историю, кроме истории наших предков, такой, какой нам Бог её дал.»</a:t>
            </a:r>
          </a:p>
        </p:txBody>
      </p:sp>
    </p:spTree>
    <p:extLst>
      <p:ext uri="{BB962C8B-B14F-4D97-AF65-F5344CB8AC3E}">
        <p14:creationId xmlns:p14="http://schemas.microsoft.com/office/powerpoint/2010/main" val="362738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 txBox="1"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latin typeface="Times New Roman" pitchFamily="18" charset="0"/>
                <a:ea typeface="+mn-ea"/>
                <a:cs typeface="Times New Roman" pitchFamily="18" charset="0"/>
              </a:rPr>
              <a:t>Вы услышали цели всех групп одноклассников, измените свою цель, если считаете, что услышали более точную цель. (30сек)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2024063" y="1785939"/>
            <a:ext cx="8229600" cy="1500187"/>
          </a:xfrm>
          <a:prstGeom prst="rect">
            <a:avLst/>
          </a:prstGeom>
        </p:spPr>
        <p:txBody>
          <a:bodyPr anchor="ctr">
            <a:normAutofit fontScale="8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Следующее задание «А</a:t>
            </a:r>
            <a:r>
              <a:rPr lang="ru-RU" sz="37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ссоциации</a:t>
            </a:r>
            <a:r>
              <a:rPr lang="ru-RU" sz="37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3700" dirty="0">
                <a:latin typeface="Times New Roman" pitchFamily="18" charset="0"/>
                <a:cs typeface="Times New Roman" pitchFamily="18" charset="0"/>
              </a:rPr>
              <a:t>Каждая группа предлагает понятия, которые ассоциируются у них со словом «Россия» 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309813" y="5143500"/>
            <a:ext cx="8001000" cy="1500188"/>
          </a:xfrm>
          <a:prstGeom prst="rect">
            <a:avLst/>
          </a:prstGeom>
        </p:spPr>
        <p:txBody>
          <a:bodyPr anchor="ctr">
            <a:normAutofit fontScale="75000" lnSpcReduction="20000"/>
          </a:bodyPr>
          <a:lstStyle/>
          <a:p>
            <a:pPr algn="ctr">
              <a:defRPr/>
            </a:pP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ru-RU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Варианты ответов групп сравниваются с предложенным вариантом</a:t>
            </a:r>
          </a:p>
          <a:p>
            <a:pPr algn="ctr">
              <a:defRPr/>
            </a:pP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09814" y="3714750"/>
            <a:ext cx="7858125" cy="11382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Что значит для нас слово «Россия»?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2</a:t>
            </a: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минуты</a:t>
            </a:r>
          </a:p>
        </p:txBody>
      </p:sp>
    </p:spTree>
    <p:extLst>
      <p:ext uri="{BB962C8B-B14F-4D97-AF65-F5344CB8AC3E}">
        <p14:creationId xmlns:p14="http://schemas.microsoft.com/office/powerpoint/2010/main" val="413393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188" y="142875"/>
            <a:ext cx="8229600" cy="439738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значит для нас слово «Россия»?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52625" y="1071564"/>
            <a:ext cx="2643188" cy="928687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Наша Родина.                            Место, где я живу.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167688" y="1000125"/>
            <a:ext cx="2214562" cy="1214438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Богатая ресурсами страна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596188" y="2571751"/>
            <a:ext cx="2786062" cy="785813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Страна, которая находится  в  двух частях света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024063" y="2357438"/>
            <a:ext cx="2571750" cy="1128712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Страна с разными климатическими поясами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66875" y="3714751"/>
            <a:ext cx="3214688" cy="1571625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Страна, где  свершилась первая социалистическая революция, уничтожившая классовое неравенство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453064" y="2428875"/>
            <a:ext cx="1571625" cy="15001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Россия</a:t>
            </a:r>
          </a:p>
        </p:txBody>
      </p:sp>
      <p:pic>
        <p:nvPicPr>
          <p:cNvPr id="19464" name="Picture 2" descr=" Фото 9. Белый цвет – берёзка. Синий - неба цвет. Красная полоска- Солнечный рассвет. Флаг Росси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6" y="2500314"/>
            <a:ext cx="11287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5167313" y="785813"/>
            <a:ext cx="2500312" cy="1200150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Великая страна, победившая фашизм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38750" y="4214814"/>
            <a:ext cx="2643188" cy="928687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Страна, которая никогда не начинала войну первой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239126" y="3786188"/>
            <a:ext cx="2214563" cy="1357312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Страна  многонациональная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095500" y="5500689"/>
            <a:ext cx="2571750" cy="928687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Страна, которую я люблю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167314" y="5500688"/>
            <a:ext cx="2714625" cy="914400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Место, где я счастлив (а)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8382002" y="5514976"/>
            <a:ext cx="2071687" cy="914400"/>
          </a:xfrm>
          <a:prstGeom prst="rect">
            <a:avLst/>
          </a:prstGeom>
          <a:solidFill>
            <a:srgbClr val="5439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Другое мнение</a:t>
            </a:r>
          </a:p>
        </p:txBody>
      </p:sp>
    </p:spTree>
    <p:extLst>
      <p:ext uri="{BB962C8B-B14F-4D97-AF65-F5344CB8AC3E}">
        <p14:creationId xmlns:p14="http://schemas.microsoft.com/office/powerpoint/2010/main" val="2727542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мы знаем свою Родину</a:t>
            </a:r>
            <a:r>
              <a:rPr lang="ru-RU" altLang="ru-RU" b="1" smtClean="0">
                <a:solidFill>
                  <a:srgbClr val="C00000"/>
                </a:solidFill>
              </a:rPr>
              <a:t>….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52625" y="2214562"/>
            <a:ext cx="8229600" cy="3525837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По предложенной фотографии определите, о какой части России говорит это фото, что оно может символизировать?   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почему?</a:t>
            </a:r>
          </a:p>
        </p:txBody>
      </p:sp>
    </p:spTree>
    <p:extLst>
      <p:ext uri="{BB962C8B-B14F-4D97-AF65-F5344CB8AC3E}">
        <p14:creationId xmlns:p14="http://schemas.microsoft.com/office/powerpoint/2010/main" val="117067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5411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Символом какой части России является тигр</a:t>
            </a:r>
            <a:endParaRPr lang="ru-RU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24063" y="5072064"/>
            <a:ext cx="8229600" cy="1214437"/>
          </a:xfrm>
        </p:spPr>
        <p:txBody>
          <a:bodyPr rtlCol="0">
            <a:normAutofit fontScale="32500" lnSpcReduction="20000"/>
          </a:bodyPr>
          <a:lstStyle/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r>
              <a:rPr lang="ru-RU" sz="4300" dirty="0"/>
              <a:t>    </a:t>
            </a:r>
            <a:r>
              <a:rPr lang="ru-RU" sz="7400" dirty="0">
                <a:latin typeface="Times New Roman" pitchFamily="18" charset="0"/>
                <a:cs typeface="Times New Roman" pitchFamily="18" charset="0"/>
              </a:rPr>
              <a:t>На Дальнем Востоке. Тигры –жители Уссури- В полосатой ходят шкуре. Это очень редкий вид И красив, и знаменит.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dirty="0" smtClean="0"/>
          </a:p>
          <a:p>
            <a:pPr>
              <a:buNone/>
              <a:defRPr/>
            </a:pPr>
            <a:endParaRPr lang="ru-RU" dirty="0"/>
          </a:p>
        </p:txBody>
      </p:sp>
      <p:pic>
        <p:nvPicPr>
          <p:cNvPr id="24579" name="Picture 2" descr="C:\Users\ЛД\Downloads\0026-050-Na-Dalnem-Vosto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38" y="1785939"/>
            <a:ext cx="3905250" cy="292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335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1981200" y="274639"/>
            <a:ext cx="8229600" cy="725487"/>
          </a:xfrm>
        </p:spPr>
        <p:txBody>
          <a:bodyPr>
            <a:normAutofit fontScale="90000"/>
          </a:bodyPr>
          <a:lstStyle/>
          <a:p>
            <a:r>
              <a:rPr lang="ru-RU" alt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Уральские горы! По каменным плитам ведут за собой нас в страну малахита. В страну, где не счесть драгоценных камней, в страну работящих и добрых людей.</a:t>
            </a:r>
          </a:p>
        </p:txBody>
      </p:sp>
      <p:pic>
        <p:nvPicPr>
          <p:cNvPr id="25602" name="Picture 2" descr="C:\Users\ЛД\Downloads\0023-042-Uralskie-gory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595689" y="1214438"/>
            <a:ext cx="5214937" cy="4119562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095500" y="5429250"/>
            <a:ext cx="8229600" cy="725488"/>
          </a:xfrm>
          <a:prstGeom prst="rect">
            <a:avLst/>
          </a:prstGeom>
        </p:spPr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602E04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Чем еще знамениты Уральские горы?</a:t>
            </a:r>
          </a:p>
        </p:txBody>
      </p:sp>
    </p:spTree>
    <p:extLst>
      <p:ext uri="{BB962C8B-B14F-4D97-AF65-F5344CB8AC3E}">
        <p14:creationId xmlns:p14="http://schemas.microsoft.com/office/powerpoint/2010/main" val="137252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708</Words>
  <Application>Microsoft Office PowerPoint</Application>
  <PresentationFormat>Произвольный</PresentationFormat>
  <Paragraphs>74</Paragraphs>
  <Slides>16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Форма работы на классном часе</vt:lpstr>
      <vt:lpstr>Тема урока «Россия» </vt:lpstr>
      <vt:lpstr>«Русский народ создал могущественнейшее в мире государство, величайшую империю. С Ивана Калиты последовательно и упорно собиралась Россия и достигла размеров, потрясающих воображение всех народов мира».</vt:lpstr>
      <vt:lpstr>Вы услышали цели всех групп одноклассников, измените свою цель, если считаете, что услышали более точную цель. (30сек)</vt:lpstr>
      <vt:lpstr>Что значит для нас слово «Россия»?</vt:lpstr>
      <vt:lpstr>Как мы знаем свою Родину….</vt:lpstr>
      <vt:lpstr>Символом какой части России является тигр</vt:lpstr>
      <vt:lpstr>Уральские горы! По каменным плитам ведут за собой нас в страну малахита. В страну, где не счесть драгоценных камней, в страну работящих и добрых людей.</vt:lpstr>
      <vt:lpstr>Назовите эту знаменитую гору России</vt:lpstr>
      <vt:lpstr>Какая часть России знаменита своими вулканами</vt:lpstr>
      <vt:lpstr>Назовите  природную достопримечательность России</vt:lpstr>
      <vt:lpstr> «Поэтом можешь ты не быть, но гражданином быть обязан…»                       Н.А. Некрасов  </vt:lpstr>
      <vt:lpstr>Что мы можем сделать как граждане своей Родины для России в целом,  для места, где проживаем?</vt:lpstr>
      <vt:lpstr>Рефлексия</vt:lpstr>
      <vt:lpstr>Давайте оценим активность своей группы по набранным за занятие баллам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PC-25</cp:lastModifiedBy>
  <cp:revision>6</cp:revision>
  <dcterms:created xsi:type="dcterms:W3CDTF">2022-09-12T06:08:39Z</dcterms:created>
  <dcterms:modified xsi:type="dcterms:W3CDTF">2022-10-21T07:17:39Z</dcterms:modified>
</cp:coreProperties>
</file>