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2" r:id="rId4"/>
    <p:sldId id="271" r:id="rId5"/>
    <p:sldId id="273" r:id="rId6"/>
    <p:sldId id="261" r:id="rId7"/>
    <p:sldId id="267" r:id="rId8"/>
    <p:sldId id="262" r:id="rId9"/>
    <p:sldId id="257" r:id="rId10"/>
    <p:sldId id="268" r:id="rId11"/>
    <p:sldId id="263" r:id="rId12"/>
    <p:sldId id="264" r:id="rId13"/>
    <p:sldId id="265" r:id="rId14"/>
    <p:sldId id="266" r:id="rId15"/>
    <p:sldId id="258" r:id="rId16"/>
    <p:sldId id="260" r:id="rId17"/>
    <p:sldId id="259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72400" cy="43924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Методический день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«Функциональная грамотность обучающихся как условие их успешности  в практической деятельности и при взаимодействии с социумом в современном обществе»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76672"/>
            <a:ext cx="6400800" cy="553616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МБОУ </a:t>
            </a:r>
            <a:r>
              <a:rPr lang="ru-RU" b="1" dirty="0" smtClean="0">
                <a:solidFill>
                  <a:srgbClr val="002060"/>
                </a:solidFill>
              </a:rPr>
              <a:t>Туруханская СШ №1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-25\Desktop\методдень 2020\ФУНКЦ ГРАМОТНОСТЬ\slide-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642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7777777\Desktop\ФУНКЦ ГРАМОТНОСТЬ\45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725" y="228600"/>
            <a:ext cx="893127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7777777\Desktop\ФУНКЦ ГРАМОТНОСТЬ\4548.jpg"/>
          <p:cNvPicPr>
            <a:picLocks noChangeAspect="1" noChangeArrowheads="1"/>
          </p:cNvPicPr>
          <p:nvPr/>
        </p:nvPicPr>
        <p:blipFill>
          <a:blip r:embed="rId2" cstate="print"/>
          <a:srcRect r="6323" b="14285"/>
          <a:stretch>
            <a:fillRect/>
          </a:stretch>
        </p:blipFill>
        <p:spPr bwMode="auto">
          <a:xfrm>
            <a:off x="476250" y="228600"/>
            <a:ext cx="86677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7" name="Picture 2" descr="C:\Users\7777777\Desktop\ФУНКЦ ГРАМОТНОСТЬ\img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C:\Users\7777777\Desktop\ФУНКЦ ГРАМОТНОСТЬ\4444.jpg"/>
          <p:cNvPicPr>
            <a:picLocks noChangeAspect="1" noChangeArrowheads="1"/>
          </p:cNvPicPr>
          <p:nvPr/>
        </p:nvPicPr>
        <p:blipFill>
          <a:blip r:embed="rId2" cstate="print"/>
          <a:srcRect t="9525" r="10783" b="23810"/>
          <a:stretch>
            <a:fillRect/>
          </a:stretch>
        </p:blipFill>
        <p:spPr bwMode="auto">
          <a:xfrm>
            <a:off x="228600" y="381000"/>
            <a:ext cx="85725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ручной ввод 3">
            <a:extLst>
              <a:ext uri="{FF2B5EF4-FFF2-40B4-BE49-F238E27FC236}">
                <a16:creationId xmlns="" xmlns:a16="http://schemas.microsoft.com/office/drawing/2014/main" id="{CADE80EF-455D-4E85-936B-49A9A909B0CF}"/>
              </a:ext>
            </a:extLst>
          </p:cNvPr>
          <p:cNvSpPr/>
          <p:nvPr/>
        </p:nvSpPr>
        <p:spPr>
          <a:xfrm rot="5400000">
            <a:off x="1143000" y="-1143000"/>
            <a:ext cx="6858000" cy="9144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354 h 13354"/>
              <a:gd name="connsiteX1" fmla="*/ 10000 w 10000"/>
              <a:gd name="connsiteY1" fmla="*/ 0 h 13354"/>
              <a:gd name="connsiteX2" fmla="*/ 10000 w 10000"/>
              <a:gd name="connsiteY2" fmla="*/ 13354 h 13354"/>
              <a:gd name="connsiteX3" fmla="*/ 0 w 10000"/>
              <a:gd name="connsiteY3" fmla="*/ 13354 h 13354"/>
              <a:gd name="connsiteX4" fmla="*/ 0 w 10000"/>
              <a:gd name="connsiteY4" fmla="*/ 5354 h 13354"/>
              <a:gd name="connsiteX0" fmla="*/ 0 w 10000"/>
              <a:gd name="connsiteY0" fmla="*/ 7148 h 13354"/>
              <a:gd name="connsiteX1" fmla="*/ 10000 w 10000"/>
              <a:gd name="connsiteY1" fmla="*/ 0 h 13354"/>
              <a:gd name="connsiteX2" fmla="*/ 10000 w 10000"/>
              <a:gd name="connsiteY2" fmla="*/ 13354 h 13354"/>
              <a:gd name="connsiteX3" fmla="*/ 0 w 10000"/>
              <a:gd name="connsiteY3" fmla="*/ 13354 h 13354"/>
              <a:gd name="connsiteX4" fmla="*/ 0 w 10000"/>
              <a:gd name="connsiteY4" fmla="*/ 7148 h 13354"/>
              <a:gd name="connsiteX0" fmla="*/ 0 w 10000"/>
              <a:gd name="connsiteY0" fmla="*/ 5726 h 11932"/>
              <a:gd name="connsiteX1" fmla="*/ 10000 w 10000"/>
              <a:gd name="connsiteY1" fmla="*/ 0 h 11932"/>
              <a:gd name="connsiteX2" fmla="*/ 10000 w 10000"/>
              <a:gd name="connsiteY2" fmla="*/ 11932 h 11932"/>
              <a:gd name="connsiteX3" fmla="*/ 0 w 10000"/>
              <a:gd name="connsiteY3" fmla="*/ 11932 h 11932"/>
              <a:gd name="connsiteX4" fmla="*/ 0 w 10000"/>
              <a:gd name="connsiteY4" fmla="*/ 5726 h 11932"/>
              <a:gd name="connsiteX0" fmla="*/ 0 w 10000"/>
              <a:gd name="connsiteY0" fmla="*/ 4594 h 10800"/>
              <a:gd name="connsiteX1" fmla="*/ 10000 w 10000"/>
              <a:gd name="connsiteY1" fmla="*/ 0 h 10800"/>
              <a:gd name="connsiteX2" fmla="*/ 10000 w 10000"/>
              <a:gd name="connsiteY2" fmla="*/ 10800 h 10800"/>
              <a:gd name="connsiteX3" fmla="*/ 0 w 10000"/>
              <a:gd name="connsiteY3" fmla="*/ 10800 h 10800"/>
              <a:gd name="connsiteX4" fmla="*/ 0 w 10000"/>
              <a:gd name="connsiteY4" fmla="*/ 4594 h 10800"/>
              <a:gd name="connsiteX0" fmla="*/ 0 w 10000"/>
              <a:gd name="connsiteY0" fmla="*/ 8045 h 14251"/>
              <a:gd name="connsiteX1" fmla="*/ 9963 w 10000"/>
              <a:gd name="connsiteY1" fmla="*/ 0 h 14251"/>
              <a:gd name="connsiteX2" fmla="*/ 10000 w 10000"/>
              <a:gd name="connsiteY2" fmla="*/ 14251 h 14251"/>
              <a:gd name="connsiteX3" fmla="*/ 0 w 10000"/>
              <a:gd name="connsiteY3" fmla="*/ 14251 h 14251"/>
              <a:gd name="connsiteX4" fmla="*/ 0 w 10000"/>
              <a:gd name="connsiteY4" fmla="*/ 8045 h 14251"/>
              <a:gd name="connsiteX0" fmla="*/ 0 w 10000"/>
              <a:gd name="connsiteY0" fmla="*/ 7276 h 14251"/>
              <a:gd name="connsiteX1" fmla="*/ 9963 w 10000"/>
              <a:gd name="connsiteY1" fmla="*/ 0 h 14251"/>
              <a:gd name="connsiteX2" fmla="*/ 10000 w 10000"/>
              <a:gd name="connsiteY2" fmla="*/ 14251 h 14251"/>
              <a:gd name="connsiteX3" fmla="*/ 0 w 10000"/>
              <a:gd name="connsiteY3" fmla="*/ 14251 h 14251"/>
              <a:gd name="connsiteX4" fmla="*/ 0 w 10000"/>
              <a:gd name="connsiteY4" fmla="*/ 7276 h 1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4251">
                <a:moveTo>
                  <a:pt x="0" y="7276"/>
                </a:moveTo>
                <a:cubicBezTo>
                  <a:pt x="3321" y="4594"/>
                  <a:pt x="6642" y="2682"/>
                  <a:pt x="9963" y="0"/>
                </a:cubicBezTo>
                <a:cubicBezTo>
                  <a:pt x="9975" y="4750"/>
                  <a:pt x="9988" y="9501"/>
                  <a:pt x="10000" y="14251"/>
                </a:cubicBezTo>
                <a:lnTo>
                  <a:pt x="0" y="14251"/>
                </a:lnTo>
                <a:lnTo>
                  <a:pt x="0" y="7276"/>
                </a:lnTo>
                <a:close/>
              </a:path>
            </a:pathLst>
          </a:custGeom>
          <a:solidFill>
            <a:srgbClr val="20355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66" tIns="25583" rIns="51166" bIns="25583" rtlCol="0" anchor="ctr"/>
          <a:lstStyle/>
          <a:p>
            <a:pPr algn="ctr" defTabSz="511654"/>
            <a:endParaRPr lang="ru-RU" sz="23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="" xmlns:a16="http://schemas.microsoft.com/office/drawing/2014/main" id="{9C0C8117-5175-4257-A8A3-4AA91D674CB7}"/>
              </a:ext>
            </a:extLst>
          </p:cNvPr>
          <p:cNvSpPr txBox="1"/>
          <p:nvPr/>
        </p:nvSpPr>
        <p:spPr>
          <a:xfrm>
            <a:off x="350652" y="293900"/>
            <a:ext cx="8397811" cy="1046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ru-RU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КРАЕВАЯ СИСТЕМА </a:t>
            </a:r>
            <a:r>
              <a:rPr lang="ru-RU" sz="3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ДИАГНОСТИКИ </a:t>
            </a:r>
            <a:r>
              <a:rPr 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ОБРАЗОВАТЕЛЬНЫХ</a:t>
            </a:r>
            <a:r>
              <a:rPr lang="ru-RU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РЕЗУЛЬТАТОВ</a:t>
            </a:r>
            <a:endParaRPr lang="en-US" sz="3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15092"/>
            <a:ext cx="563880" cy="75183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DEC058A-C8B3-410E-A034-25A312FF5A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7" y="2311410"/>
            <a:ext cx="571500" cy="76199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96BFA6E-339B-4778-AF50-BBA95DC6A5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508616"/>
            <a:ext cx="563880" cy="75183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52839" y="2502696"/>
            <a:ext cx="6003916" cy="2498489"/>
          </a:xfrm>
          <a:prstGeom prst="rect">
            <a:avLst/>
          </a:prstGeom>
        </p:spPr>
        <p:txBody>
          <a:bodyPr wrap="square" lIns="51166" tIns="25583" rIns="51166" bIns="25583">
            <a:spAutoFit/>
          </a:bodyPr>
          <a:lstStyle/>
          <a:p>
            <a:pPr defTabSz="511629">
              <a:defRPr/>
            </a:pP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КЛАСС</a:t>
            </a:r>
          </a:p>
          <a:p>
            <a:pPr marL="319801" indent="-319801" defTabSz="511629"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Регулятивные и коммуникативные умения</a:t>
            </a:r>
          </a:p>
          <a:p>
            <a:pPr marL="319801" indent="-319801" defTabSz="511629"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Читательская грамотность</a:t>
            </a:r>
          </a:p>
          <a:p>
            <a:pPr defTabSz="511629">
              <a:defRPr/>
            </a:pPr>
            <a:endParaRPr lang="ru-RU" sz="11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11629">
              <a:defRPr/>
            </a:pPr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</a:t>
            </a:r>
          </a:p>
          <a:p>
            <a:pPr marL="319801" indent="-319801" defTabSz="511629"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итательская </a:t>
            </a:r>
            <a:r>
              <a: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грамотность</a:t>
            </a:r>
          </a:p>
          <a:p>
            <a:pPr defTabSz="511629">
              <a:defRPr/>
            </a:pPr>
            <a:endParaRPr lang="ru-RU" sz="11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11629">
              <a:defRPr/>
            </a:pPr>
            <a:endParaRPr lang="ru-RU" sz="11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11629">
              <a:defRPr/>
            </a:pPr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</a:t>
            </a:r>
          </a:p>
          <a:p>
            <a:pPr marL="319801" indent="-319801" defTabSz="511629"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Естественно-научная грамотность</a:t>
            </a:r>
          </a:p>
        </p:txBody>
      </p:sp>
      <p:grpSp>
        <p:nvGrpSpPr>
          <p:cNvPr id="5" name="Группа 18">
            <a:extLst>
              <a:ext uri="{FF2B5EF4-FFF2-40B4-BE49-F238E27FC236}">
                <a16:creationId xmlns="" xmlns:a16="http://schemas.microsoft.com/office/drawing/2014/main" id="{D7293E46-744F-4561-AC43-98131A8D4C72}"/>
              </a:ext>
            </a:extLst>
          </p:cNvPr>
          <p:cNvGrpSpPr/>
          <p:nvPr/>
        </p:nvGrpSpPr>
        <p:grpSpPr>
          <a:xfrm>
            <a:off x="5638800" y="4144196"/>
            <a:ext cx="1828800" cy="2433434"/>
            <a:chOff x="10823993" y="6636849"/>
            <a:chExt cx="3657600" cy="3650151"/>
          </a:xfrm>
        </p:grpSpPr>
        <p:pic>
          <p:nvPicPr>
            <p:cNvPr id="14" name="Рисунок 13">
              <a:extLst>
                <a:ext uri="{FF2B5EF4-FFF2-40B4-BE49-F238E27FC236}">
                  <a16:creationId xmlns="" xmlns:a16="http://schemas.microsoft.com/office/drawing/2014/main" id="{A4B2DE48-6E25-4605-965E-75D701E11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827717" y="6633125"/>
              <a:ext cx="3650151" cy="3657600"/>
            </a:xfrm>
            <a:prstGeom prst="rect">
              <a:avLst/>
            </a:prstGeom>
          </p:spPr>
        </p:pic>
        <p:grpSp>
          <p:nvGrpSpPr>
            <p:cNvPr id="7" name="Группа 17">
              <a:extLst>
                <a:ext uri="{FF2B5EF4-FFF2-40B4-BE49-F238E27FC236}">
                  <a16:creationId xmlns="" xmlns:a16="http://schemas.microsoft.com/office/drawing/2014/main" id="{0FC97993-FF42-4470-AF40-CB404A2D6AEE}"/>
                </a:ext>
              </a:extLst>
            </p:cNvPr>
            <p:cNvGrpSpPr/>
            <p:nvPr/>
          </p:nvGrpSpPr>
          <p:grpSpPr>
            <a:xfrm>
              <a:off x="12243269" y="7273641"/>
              <a:ext cx="1597708" cy="1553040"/>
              <a:chOff x="11697945" y="7373666"/>
              <a:chExt cx="1597708" cy="1553040"/>
            </a:xfrm>
          </p:grpSpPr>
          <p:sp>
            <p:nvSpPr>
              <p:cNvPr id="17" name="Овал 16">
                <a:extLst>
                  <a:ext uri="{FF2B5EF4-FFF2-40B4-BE49-F238E27FC236}">
                    <a16:creationId xmlns="" xmlns:a16="http://schemas.microsoft.com/office/drawing/2014/main" id="{F1B27D6C-39F3-4C71-93A5-5DE6DE825781}"/>
                  </a:ext>
                </a:extLst>
              </p:cNvPr>
              <p:cNvSpPr/>
              <p:nvPr/>
            </p:nvSpPr>
            <p:spPr>
              <a:xfrm>
                <a:off x="11807965" y="7373666"/>
                <a:ext cx="1487688" cy="14438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1629">
                  <a:defRPr/>
                </a:pPr>
                <a:endParaRPr lang="ru-RU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" name="Часть круга 14">
                <a:extLst>
                  <a:ext uri="{FF2B5EF4-FFF2-40B4-BE49-F238E27FC236}">
                    <a16:creationId xmlns="" xmlns:a16="http://schemas.microsoft.com/office/drawing/2014/main" id="{0E69C14E-3E6A-4EBD-836F-4AB8664737AA}"/>
                  </a:ext>
                </a:extLst>
              </p:cNvPr>
              <p:cNvSpPr/>
              <p:nvPr/>
            </p:nvSpPr>
            <p:spPr>
              <a:xfrm>
                <a:off x="11697945" y="7373666"/>
                <a:ext cx="1597708" cy="1553040"/>
              </a:xfrm>
              <a:prstGeom prst="pi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1629">
                  <a:defRPr/>
                </a:pPr>
                <a:endParaRPr lang="ru-RU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8" name="Группа 15">
            <a:extLst>
              <a:ext uri="{FF2B5EF4-FFF2-40B4-BE49-F238E27FC236}">
                <a16:creationId xmlns="" xmlns:a16="http://schemas.microsoft.com/office/drawing/2014/main" id="{F4861FE4-52EC-43E1-B55F-B4FEE4D8B476}"/>
              </a:ext>
            </a:extLst>
          </p:cNvPr>
          <p:cNvGrpSpPr/>
          <p:nvPr/>
        </p:nvGrpSpPr>
        <p:grpSpPr>
          <a:xfrm>
            <a:off x="7924806" y="72531"/>
            <a:ext cx="1346670" cy="1250594"/>
            <a:chOff x="15922539" y="190500"/>
            <a:chExt cx="2693338" cy="1875891"/>
          </a:xfrm>
        </p:grpSpPr>
        <p:pic>
          <p:nvPicPr>
            <p:cNvPr id="20" name="Рисунок 19">
              <a:extLst>
                <a:ext uri="{FF2B5EF4-FFF2-40B4-BE49-F238E27FC236}">
                  <a16:creationId xmlns="" xmlns:a16="http://schemas.microsoft.com/office/drawing/2014/main" id="{8EC23B03-9280-49F6-81CD-61126B91E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59200" y="190500"/>
              <a:ext cx="1620016" cy="1338274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2F0EA1BF-C0DD-491F-A008-7BF594FC7EDE}"/>
                </a:ext>
              </a:extLst>
            </p:cNvPr>
            <p:cNvSpPr txBox="1"/>
            <p:nvPr/>
          </p:nvSpPr>
          <p:spPr>
            <a:xfrm>
              <a:off x="15922539" y="1558560"/>
              <a:ext cx="2693338" cy="5078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defRPr/>
              </a:pPr>
              <a:r>
                <a:rPr lang="ru-RU" sz="1100" spc="110" dirty="0">
                  <a:solidFill>
                    <a:srgbClr val="F8FBF8"/>
                  </a:solidFill>
                  <a:latin typeface="Calibri"/>
                </a:rPr>
                <a:t>Содержание образования</a:t>
              </a:r>
              <a:endParaRPr lang="en-US" sz="1100" spc="110" dirty="0">
                <a:solidFill>
                  <a:srgbClr val="F8FBF8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3154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/>
          <p:nvPr/>
        </p:nvSpPr>
        <p:spPr>
          <a:xfrm>
            <a:off x="179512" y="2204864"/>
            <a:ext cx="8964488" cy="3971635"/>
          </a:xfrm>
          <a:prstGeom prst="rect">
            <a:avLst/>
          </a:prstGeom>
          <a:solidFill>
            <a:srgbClr val="203550">
              <a:alpha val="95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AutoShape 2"/>
          <p:cNvSpPr/>
          <p:nvPr/>
        </p:nvSpPr>
        <p:spPr>
          <a:xfrm>
            <a:off x="-14985" y="-13939"/>
            <a:ext cx="9144000" cy="1905000"/>
          </a:xfrm>
          <a:prstGeom prst="rect">
            <a:avLst/>
          </a:prstGeom>
          <a:solidFill>
            <a:srgbClr val="20355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Прямоугольник 2"/>
          <p:cNvSpPr/>
          <p:nvPr/>
        </p:nvSpPr>
        <p:spPr>
          <a:xfrm>
            <a:off x="232414" y="47330"/>
            <a:ext cx="6286371" cy="1621326"/>
          </a:xfrm>
          <a:prstGeom prst="rect">
            <a:avLst/>
          </a:prstGeom>
        </p:spPr>
        <p:txBody>
          <a:bodyPr wrap="none" lIns="51166" tIns="25583" rIns="51166" bIns="25583">
            <a:spAutoFit/>
          </a:bodyPr>
          <a:lstStyle/>
          <a:p>
            <a:pPr defTabSz="511654">
              <a:defRPr/>
            </a:pPr>
            <a:r>
              <a:rPr lang="ru-RU" sz="3400" b="1" spc="252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ЕСТЕСТВЕННО-НАУЧНАЯ</a:t>
            </a:r>
          </a:p>
          <a:p>
            <a:pPr defTabSz="511654">
              <a:defRPr/>
            </a:pPr>
            <a:r>
              <a:rPr lang="ru-RU" sz="3400" b="1" spc="252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ГРАМОТНОСТЬ</a:t>
            </a:r>
          </a:p>
          <a:p>
            <a:pPr defTabSz="511654">
              <a:defRPr/>
            </a:pPr>
            <a:r>
              <a:rPr lang="ru-RU" sz="3400" b="1" spc="252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 КЛАСС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45233853"/>
              </p:ext>
            </p:extLst>
          </p:nvPr>
        </p:nvGraphicFramePr>
        <p:xfrm>
          <a:off x="323528" y="3140968"/>
          <a:ext cx="8640960" cy="280831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3597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378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433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45094">
                <a:tc>
                  <a:txBody>
                    <a:bodyPr/>
                    <a:lstStyle/>
                    <a:p>
                      <a:pPr marL="0" algn="ctr" defTabSz="609570" rtl="0" eaLnBrk="1" latinLnBrk="0" hangingPunct="1"/>
                      <a:r>
                        <a:rPr lang="ru-RU" sz="1800" b="1" kern="1200" dirty="0">
                          <a:solidFill>
                            <a:srgbClr val="213A5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УРОВЕНЬ</a:t>
                      </a:r>
                    </a:p>
                  </a:txBody>
                  <a:tcPr marL="45720" marR="45720" marT="30480" marB="3048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latinLnBrk="0" hangingPunct="1"/>
                      <a:r>
                        <a:rPr lang="ru-RU" sz="1800" b="1" kern="1200" dirty="0">
                          <a:solidFill>
                            <a:srgbClr val="213A5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КОЛИЧЕСТВО УЧЕНИКОВ</a:t>
                      </a:r>
                    </a:p>
                  </a:txBody>
                  <a:tcPr marL="45720" marR="45720" marT="30480" marB="3048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latinLnBrk="0" hangingPunct="1"/>
                      <a:r>
                        <a:rPr lang="ru-RU" sz="1800" b="1" kern="1200" dirty="0">
                          <a:solidFill>
                            <a:srgbClr val="213A5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45720" marR="45720" marT="30480" marB="3048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2480"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Повышенный</a:t>
                      </a:r>
                    </a:p>
                  </a:txBody>
                  <a:tcPr marL="45720" marR="4572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marL="45720" marR="4572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8,6%</a:t>
                      </a:r>
                    </a:p>
                  </a:txBody>
                  <a:tcPr marL="45720" marR="45720" marT="30480" marB="3048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7061"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Базовый</a:t>
                      </a:r>
                    </a:p>
                  </a:txBody>
                  <a:tcPr marL="45720" marR="4572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547</a:t>
                      </a:r>
                    </a:p>
                  </a:txBody>
                  <a:tcPr marL="45720" marR="4572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61,0% </a:t>
                      </a:r>
                    </a:p>
                  </a:txBody>
                  <a:tcPr marL="45720" marR="45720" marT="30480" marB="3048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3676"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Ниже базового</a:t>
                      </a:r>
                    </a:p>
                  </a:txBody>
                  <a:tcPr marL="45720" marR="4572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273</a:t>
                      </a:r>
                    </a:p>
                  </a:txBody>
                  <a:tcPr marL="45720" marR="4572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3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30,4%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30480" marB="3048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2A3E5BF-F247-4950-9578-C4CB74FBC085}"/>
              </a:ext>
            </a:extLst>
          </p:cNvPr>
          <p:cNvSpPr txBox="1"/>
          <p:nvPr/>
        </p:nvSpPr>
        <p:spPr>
          <a:xfrm>
            <a:off x="2558838" y="-231005"/>
            <a:ext cx="103396" cy="574886"/>
          </a:xfrm>
          <a:prstGeom prst="rect">
            <a:avLst/>
          </a:prstGeom>
          <a:noFill/>
        </p:spPr>
        <p:txBody>
          <a:bodyPr wrap="none" lIns="51166" tIns="25583" rIns="51166" bIns="25583" rtlCol="0">
            <a:spAutoFit/>
          </a:bodyPr>
          <a:lstStyle/>
          <a:p>
            <a:pPr defTabSz="511654">
              <a:defRPr/>
            </a:pPr>
            <a:endParaRPr lang="ru-RU" sz="3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2627784" y="2420888"/>
            <a:ext cx="4591875" cy="54410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lIns="51166" tIns="25583" rIns="51166" bIns="25583" rtlCol="0">
            <a:spAutoFit/>
          </a:bodyPr>
          <a:lstStyle/>
          <a:p>
            <a:pPr defTabSz="767523">
              <a:defRPr/>
            </a:pPr>
            <a:r>
              <a:rPr lang="ru-RU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2020</a:t>
            </a:r>
          </a:p>
        </p:txBody>
      </p:sp>
      <p:grpSp>
        <p:nvGrpSpPr>
          <p:cNvPr id="5" name="Группа 15">
            <a:extLst>
              <a:ext uri="{FF2B5EF4-FFF2-40B4-BE49-F238E27FC236}">
                <a16:creationId xmlns="" xmlns:a16="http://schemas.microsoft.com/office/drawing/2014/main" id="{553642B8-1067-4456-8B59-C3188C3606B8}"/>
              </a:ext>
            </a:extLst>
          </p:cNvPr>
          <p:cNvGrpSpPr/>
          <p:nvPr/>
        </p:nvGrpSpPr>
        <p:grpSpPr>
          <a:xfrm>
            <a:off x="7924806" y="72531"/>
            <a:ext cx="1346670" cy="1250594"/>
            <a:chOff x="15922539" y="190500"/>
            <a:chExt cx="2693338" cy="1875891"/>
          </a:xfrm>
        </p:grpSpPr>
        <p:pic>
          <p:nvPicPr>
            <p:cNvPr id="17" name="Рисунок 16">
              <a:extLst>
                <a:ext uri="{FF2B5EF4-FFF2-40B4-BE49-F238E27FC236}">
                  <a16:creationId xmlns="" xmlns:a16="http://schemas.microsoft.com/office/drawing/2014/main" id="{5BCBE416-32AE-41C7-9E72-CD9AF90DD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59200" y="190500"/>
              <a:ext cx="1620016" cy="133827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040F4F88-0247-4484-80A9-1942D042A30B}"/>
                </a:ext>
              </a:extLst>
            </p:cNvPr>
            <p:cNvSpPr txBox="1"/>
            <p:nvPr/>
          </p:nvSpPr>
          <p:spPr>
            <a:xfrm>
              <a:off x="15922539" y="1558560"/>
              <a:ext cx="2693338" cy="5078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defRPr/>
              </a:pPr>
              <a:r>
                <a:rPr lang="ru-RU" sz="1100" spc="110" dirty="0">
                  <a:solidFill>
                    <a:srgbClr val="F8FBF8"/>
                  </a:solidFill>
                  <a:latin typeface="Calibri"/>
                </a:rPr>
                <a:t>Содержание образования</a:t>
              </a:r>
              <a:endParaRPr lang="en-US" sz="1100" spc="110" dirty="0">
                <a:solidFill>
                  <a:srgbClr val="F8FBF8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20795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/>
          <p:nvPr/>
        </p:nvSpPr>
        <p:spPr>
          <a:xfrm>
            <a:off x="31902" y="1697405"/>
            <a:ext cx="4709370" cy="3578689"/>
          </a:xfrm>
          <a:prstGeom prst="rect">
            <a:avLst/>
          </a:prstGeom>
          <a:solidFill>
            <a:srgbClr val="203550">
              <a:alpha val="95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AutoShape 2"/>
          <p:cNvSpPr/>
          <p:nvPr/>
        </p:nvSpPr>
        <p:spPr>
          <a:xfrm>
            <a:off x="-10222" y="0"/>
            <a:ext cx="9144000" cy="1498600"/>
          </a:xfrm>
          <a:prstGeom prst="rect">
            <a:avLst/>
          </a:prstGeom>
          <a:solidFill>
            <a:srgbClr val="20355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Прямоугольник 2"/>
          <p:cNvSpPr/>
          <p:nvPr/>
        </p:nvSpPr>
        <p:spPr>
          <a:xfrm>
            <a:off x="150129" y="102970"/>
            <a:ext cx="7193221" cy="1098106"/>
          </a:xfrm>
          <a:prstGeom prst="rect">
            <a:avLst/>
          </a:prstGeom>
        </p:spPr>
        <p:txBody>
          <a:bodyPr wrap="none" lIns="51166" tIns="25583" rIns="51166" bIns="25583">
            <a:spAutoFit/>
          </a:bodyPr>
          <a:lstStyle/>
          <a:p>
            <a:pPr defTabSz="511654">
              <a:defRPr/>
            </a:pPr>
            <a:r>
              <a:rPr lang="ru-RU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ЧИТАТЕЛЬСКАЯ ГРАМОТНОСТЬ </a:t>
            </a:r>
          </a:p>
          <a:p>
            <a:pPr defTabSz="511654">
              <a:defRPr/>
            </a:pPr>
            <a:r>
              <a:rPr lang="ru-RU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КЛАСС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01901944"/>
              </p:ext>
            </p:extLst>
          </p:nvPr>
        </p:nvGraphicFramePr>
        <p:xfrm>
          <a:off x="161595" y="2352636"/>
          <a:ext cx="8514861" cy="443377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6748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757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9133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213A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</a:t>
                      </a:r>
                    </a:p>
                  </a:txBody>
                  <a:tcPr marL="45720" marR="45720" marT="30480" marB="3048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213A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УЧЕНИКОВ</a:t>
                      </a:r>
                    </a:p>
                  </a:txBody>
                  <a:tcPr marL="45720" marR="45720" marT="30480" marB="3048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213A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45720" marR="45720" marT="30480" marB="3048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3936">
                <a:tc>
                  <a:txBody>
                    <a:bodyPr/>
                    <a:lstStyle/>
                    <a:p>
                      <a:pPr marL="0" algn="l" defTabSz="609570" rtl="0" eaLnBrk="1" latinLnBrk="0" hangingPunct="1"/>
                      <a:r>
                        <a:rPr lang="ru-RU" sz="24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Повышенный</a:t>
                      </a:r>
                    </a:p>
                    <a:p>
                      <a:pPr marL="0" algn="l" defTabSz="609570" rtl="0" eaLnBrk="1" latinLnBrk="0" hangingPunct="1"/>
                      <a:endParaRPr lang="ru-RU" sz="24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45720" marR="45720" marT="30480" marB="304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19,3%</a:t>
                      </a:r>
                    </a:p>
                  </a:txBody>
                  <a:tcPr marL="45720" marR="45720" marT="30480" marB="3048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3936">
                <a:tc>
                  <a:txBody>
                    <a:bodyPr/>
                    <a:lstStyle/>
                    <a:p>
                      <a:pPr marL="0" algn="l" defTabSz="609570" rtl="0" eaLnBrk="1" latinLnBrk="0" hangingPunct="1"/>
                      <a:r>
                        <a:rPr lang="ru-RU" sz="24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Базовый</a:t>
                      </a:r>
                    </a:p>
                    <a:p>
                      <a:pPr marL="0" algn="l" defTabSz="609570" rtl="0" eaLnBrk="1" latinLnBrk="0" hangingPunct="1"/>
                      <a:endParaRPr lang="ru-RU" sz="24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433</a:t>
                      </a:r>
                    </a:p>
                  </a:txBody>
                  <a:tcPr marL="45720" marR="45720" marT="30480" marB="304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59,5%</a:t>
                      </a:r>
                    </a:p>
                  </a:txBody>
                  <a:tcPr marL="45720" marR="45720" marT="30480" marB="3048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3936">
                <a:tc>
                  <a:txBody>
                    <a:bodyPr/>
                    <a:lstStyle/>
                    <a:p>
                      <a:pPr marL="0" algn="l" defTabSz="609570" rtl="0" eaLnBrk="1" latinLnBrk="0" hangingPunct="1"/>
                      <a:r>
                        <a:rPr lang="ru-RU" sz="2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Пониженный</a:t>
                      </a:r>
                    </a:p>
                  </a:txBody>
                  <a:tcPr marL="45720" marR="4572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45720" marR="45720" marT="30480" marB="304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19,0%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30480" marB="3048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03540">
                <a:tc>
                  <a:txBody>
                    <a:bodyPr/>
                    <a:lstStyle/>
                    <a:p>
                      <a:pPr marL="0" marR="0" lvl="0" indent="0" algn="l" defTabSz="6095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Недостаточный </a:t>
                      </a:r>
                    </a:p>
                    <a:p>
                      <a:pPr marL="0" algn="l" defTabSz="609570" rtl="0" eaLnBrk="1" latinLnBrk="0" hangingPunct="1"/>
                      <a:r>
                        <a:rPr lang="ru-RU" sz="2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для </a:t>
                      </a:r>
                      <a:r>
                        <a:rPr lang="ru-RU" sz="24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дальнейшего </a:t>
                      </a:r>
                      <a:r>
                        <a:rPr lang="ru-RU" sz="2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обучения </a:t>
                      </a:r>
                    </a:p>
                  </a:txBody>
                  <a:tcPr marL="45720" marR="45720" marT="30480" marB="3048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45720" marR="45720" marT="30480" marB="304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2,3%</a:t>
                      </a:r>
                    </a:p>
                  </a:txBody>
                  <a:tcPr marL="45720" marR="45720" marT="30480" marB="3048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09889" y="1778801"/>
            <a:ext cx="2915511" cy="420998"/>
          </a:xfrm>
          <a:prstGeom prst="rect">
            <a:avLst/>
          </a:prstGeom>
          <a:noFill/>
        </p:spPr>
        <p:txBody>
          <a:bodyPr wrap="none" lIns="51166" tIns="25583" rIns="51166" bIns="25583" rtlCol="0">
            <a:spAutoFit/>
          </a:bodyPr>
          <a:lstStyle/>
          <a:p>
            <a:pPr defTabSz="767523">
              <a:defRPr/>
            </a:pPr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2020</a:t>
            </a:r>
          </a:p>
        </p:txBody>
      </p:sp>
      <p:grpSp>
        <p:nvGrpSpPr>
          <p:cNvPr id="4" name="Группа 15">
            <a:extLst>
              <a:ext uri="{FF2B5EF4-FFF2-40B4-BE49-F238E27FC236}">
                <a16:creationId xmlns="" xmlns:a16="http://schemas.microsoft.com/office/drawing/2014/main" id="{16C2E59A-F85F-4A19-B7A6-098326DD1D3D}"/>
              </a:ext>
            </a:extLst>
          </p:cNvPr>
          <p:cNvGrpSpPr/>
          <p:nvPr/>
        </p:nvGrpSpPr>
        <p:grpSpPr>
          <a:xfrm>
            <a:off x="7924806" y="72531"/>
            <a:ext cx="1346670" cy="1250594"/>
            <a:chOff x="15922539" y="190500"/>
            <a:chExt cx="2693338" cy="1875891"/>
          </a:xfrm>
        </p:grpSpPr>
        <p:pic>
          <p:nvPicPr>
            <p:cNvPr id="17" name="Рисунок 16">
              <a:extLst>
                <a:ext uri="{FF2B5EF4-FFF2-40B4-BE49-F238E27FC236}">
                  <a16:creationId xmlns="" xmlns:a16="http://schemas.microsoft.com/office/drawing/2014/main" id="{78CB3964-3E4B-4590-9DDC-DB88E51CA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59200" y="190500"/>
              <a:ext cx="1620016" cy="133827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B6E43446-F390-47C1-9475-0C10F26164B6}"/>
                </a:ext>
              </a:extLst>
            </p:cNvPr>
            <p:cNvSpPr txBox="1"/>
            <p:nvPr/>
          </p:nvSpPr>
          <p:spPr>
            <a:xfrm>
              <a:off x="15922539" y="1558560"/>
              <a:ext cx="2693338" cy="5078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defRPr/>
              </a:pPr>
              <a:r>
                <a:rPr lang="ru-RU" sz="1100" spc="110" dirty="0">
                  <a:solidFill>
                    <a:srgbClr val="F8FBF8"/>
                  </a:solidFill>
                  <a:latin typeface="Calibri"/>
                </a:rPr>
                <a:t>Содержание образования</a:t>
              </a:r>
              <a:endParaRPr lang="en-US" sz="1100" spc="110" dirty="0">
                <a:solidFill>
                  <a:srgbClr val="F8FBF8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02329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Анализ методического дня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458200" cy="580074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b="1" dirty="0" smtClean="0"/>
              <a:t>Насколько осознаны  требования к оформлению заданий для обучающихся по основным видам грамотности</a:t>
            </a:r>
          </a:p>
          <a:p>
            <a:pPr eaLnBrk="1" hangingPunct="1"/>
            <a:endParaRPr lang="ru-RU" sz="2400" b="1" dirty="0" smtClean="0"/>
          </a:p>
          <a:p>
            <a:pPr eaLnBrk="1" hangingPunct="1"/>
            <a:r>
              <a:rPr lang="ru-RU" sz="2400" b="1" dirty="0" smtClean="0"/>
              <a:t>Формированию каких  универсальных учебных действий было уделено внимание сегодня</a:t>
            </a:r>
          </a:p>
          <a:p>
            <a:pPr eaLnBrk="1" hangingPunct="1"/>
            <a:endParaRPr lang="ru-RU" sz="2400" b="1" dirty="0" smtClean="0"/>
          </a:p>
          <a:p>
            <a:pPr eaLnBrk="1" hangingPunct="1"/>
            <a:r>
              <a:rPr lang="ru-RU" sz="2400" b="1" dirty="0" smtClean="0"/>
              <a:t>Развитию каких личностных УУД  требуется  особое внимание в дальнейшей методической работе школы </a:t>
            </a:r>
          </a:p>
          <a:p>
            <a:pPr eaLnBrk="1" hangingPunct="1"/>
            <a:endParaRPr lang="ru-RU" sz="2400" b="1" dirty="0" smtClean="0"/>
          </a:p>
          <a:p>
            <a:pPr eaLnBrk="1" hangingPunct="1"/>
            <a:r>
              <a:rPr lang="ru-RU" sz="2400" b="1" dirty="0" smtClean="0"/>
              <a:t>Насколько вы удовлетворены работой методня</a:t>
            </a:r>
          </a:p>
          <a:p>
            <a:pPr eaLnBrk="1" hangingPunct="1">
              <a:buFontTx/>
              <a:buNone/>
            </a:pPr>
            <a:r>
              <a:rPr lang="ru-RU" sz="2400" b="1" dirty="0" smtClean="0"/>
              <a:t>       </a:t>
            </a:r>
            <a:r>
              <a:rPr lang="ru-RU" sz="2400" dirty="0" smtClean="0"/>
              <a:t>полностью      частично    не удовлетворен</a:t>
            </a:r>
          </a:p>
          <a:p>
            <a:pPr eaLnBrk="1" hangingPunct="1">
              <a:buFontTx/>
              <a:buNone/>
            </a:pPr>
            <a:endParaRPr lang="ru-RU" sz="2000" b="1" dirty="0" smtClean="0"/>
          </a:p>
          <a:p>
            <a:pPr eaLnBrk="1" hangingPunct="1">
              <a:buFontTx/>
              <a:buNone/>
            </a:pPr>
            <a:r>
              <a:rPr lang="ru-RU" sz="2000" b="1" dirty="0" smtClean="0"/>
              <a:t>     </a:t>
            </a:r>
            <a:r>
              <a:rPr lang="ru-RU" sz="2400" b="1" dirty="0" smtClean="0"/>
              <a:t>Ваши предложения организаторам. Кому скажу «спасибо» </a:t>
            </a:r>
            <a:endParaRPr lang="ru-RU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187624" y="188640"/>
          <a:ext cx="6120680" cy="6296672"/>
        </p:xfrm>
        <a:graphic>
          <a:graphicData uri="http://schemas.openxmlformats.org/presentationml/2006/ole">
            <p:oleObj spid="_x0000_s15362" name="Документ" r:id="rId3" imgW="5925852" imgH="8933586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907704" y="332656"/>
          <a:ext cx="4921498" cy="6162314"/>
        </p:xfrm>
        <a:graphic>
          <a:graphicData uri="http://schemas.openxmlformats.org/presentationml/2006/ole">
            <p:oleObj spid="_x0000_s1026" name="Документ" r:id="rId3" imgW="6772659" imgH="9572162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Формы взаимодействия  во время методического дня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500174"/>
            <a:ext cx="7786742" cy="7858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         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Слушаем с пониманием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500306"/>
            <a:ext cx="7858180" cy="12144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         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Задаем вопросы на понимание ,     уточнение, дополнение 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3857628"/>
            <a:ext cx="7715304" cy="1500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Распределяем роли в групповой работе 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572140"/>
            <a:ext cx="7715304" cy="10001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          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Соблюдаем время, выделенное  на работу 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288032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Задачи и векторы развития краевого образования</a:t>
            </a:r>
            <a:endParaRPr lang="ru-RU" sz="4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ручной ввод 3">
            <a:extLst>
              <a:ext uri="{FF2B5EF4-FFF2-40B4-BE49-F238E27FC236}"/>
            </a:extLst>
          </p:cNvPr>
          <p:cNvSpPr/>
          <p:nvPr/>
        </p:nvSpPr>
        <p:spPr>
          <a:xfrm rot="5400000">
            <a:off x="1333500" y="-1333500"/>
            <a:ext cx="6934200" cy="96012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354 h 13354"/>
              <a:gd name="connsiteX1" fmla="*/ 10000 w 10000"/>
              <a:gd name="connsiteY1" fmla="*/ 0 h 13354"/>
              <a:gd name="connsiteX2" fmla="*/ 10000 w 10000"/>
              <a:gd name="connsiteY2" fmla="*/ 13354 h 13354"/>
              <a:gd name="connsiteX3" fmla="*/ 0 w 10000"/>
              <a:gd name="connsiteY3" fmla="*/ 13354 h 13354"/>
              <a:gd name="connsiteX4" fmla="*/ 0 w 10000"/>
              <a:gd name="connsiteY4" fmla="*/ 5354 h 13354"/>
              <a:gd name="connsiteX0" fmla="*/ 0 w 10000"/>
              <a:gd name="connsiteY0" fmla="*/ 7148 h 13354"/>
              <a:gd name="connsiteX1" fmla="*/ 10000 w 10000"/>
              <a:gd name="connsiteY1" fmla="*/ 0 h 13354"/>
              <a:gd name="connsiteX2" fmla="*/ 10000 w 10000"/>
              <a:gd name="connsiteY2" fmla="*/ 13354 h 13354"/>
              <a:gd name="connsiteX3" fmla="*/ 0 w 10000"/>
              <a:gd name="connsiteY3" fmla="*/ 13354 h 13354"/>
              <a:gd name="connsiteX4" fmla="*/ 0 w 10000"/>
              <a:gd name="connsiteY4" fmla="*/ 7148 h 13354"/>
              <a:gd name="connsiteX0" fmla="*/ 0 w 10000"/>
              <a:gd name="connsiteY0" fmla="*/ 5726 h 11932"/>
              <a:gd name="connsiteX1" fmla="*/ 10000 w 10000"/>
              <a:gd name="connsiteY1" fmla="*/ 0 h 11932"/>
              <a:gd name="connsiteX2" fmla="*/ 10000 w 10000"/>
              <a:gd name="connsiteY2" fmla="*/ 11932 h 11932"/>
              <a:gd name="connsiteX3" fmla="*/ 0 w 10000"/>
              <a:gd name="connsiteY3" fmla="*/ 11932 h 11932"/>
              <a:gd name="connsiteX4" fmla="*/ 0 w 10000"/>
              <a:gd name="connsiteY4" fmla="*/ 5726 h 11932"/>
              <a:gd name="connsiteX0" fmla="*/ 0 w 10000"/>
              <a:gd name="connsiteY0" fmla="*/ 4594 h 10800"/>
              <a:gd name="connsiteX1" fmla="*/ 10000 w 10000"/>
              <a:gd name="connsiteY1" fmla="*/ 0 h 10800"/>
              <a:gd name="connsiteX2" fmla="*/ 10000 w 10000"/>
              <a:gd name="connsiteY2" fmla="*/ 10800 h 10800"/>
              <a:gd name="connsiteX3" fmla="*/ 0 w 10000"/>
              <a:gd name="connsiteY3" fmla="*/ 10800 h 10800"/>
              <a:gd name="connsiteX4" fmla="*/ 0 w 10000"/>
              <a:gd name="connsiteY4" fmla="*/ 4594 h 10800"/>
              <a:gd name="connsiteX0" fmla="*/ 0 w 10000"/>
              <a:gd name="connsiteY0" fmla="*/ 8045 h 14251"/>
              <a:gd name="connsiteX1" fmla="*/ 9963 w 10000"/>
              <a:gd name="connsiteY1" fmla="*/ 0 h 14251"/>
              <a:gd name="connsiteX2" fmla="*/ 10000 w 10000"/>
              <a:gd name="connsiteY2" fmla="*/ 14251 h 14251"/>
              <a:gd name="connsiteX3" fmla="*/ 0 w 10000"/>
              <a:gd name="connsiteY3" fmla="*/ 14251 h 14251"/>
              <a:gd name="connsiteX4" fmla="*/ 0 w 10000"/>
              <a:gd name="connsiteY4" fmla="*/ 8045 h 1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4251">
                <a:moveTo>
                  <a:pt x="0" y="8045"/>
                </a:moveTo>
                <a:lnTo>
                  <a:pt x="9963" y="0"/>
                </a:lnTo>
                <a:cubicBezTo>
                  <a:pt x="9975" y="4750"/>
                  <a:pt x="9988" y="9501"/>
                  <a:pt x="10000" y="14251"/>
                </a:cubicBezTo>
                <a:lnTo>
                  <a:pt x="0" y="14251"/>
                </a:lnTo>
                <a:lnTo>
                  <a:pt x="0" y="8045"/>
                </a:lnTo>
                <a:close/>
              </a:path>
            </a:pathLst>
          </a:custGeom>
          <a:solidFill>
            <a:srgbClr val="20355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66" tIns="25583" rIns="51166" bIns="25583" anchor="ctr"/>
          <a:lstStyle/>
          <a:p>
            <a:pPr algn="ctr" defTabSz="767523">
              <a:lnSpc>
                <a:spcPct val="150000"/>
              </a:lnSpc>
              <a:defRPr/>
            </a:pPr>
            <a:endParaRPr lang="ru-RU" sz="13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7">
            <a:extLst>
              <a:ext uri="{FF2B5EF4-FFF2-40B4-BE49-F238E27FC236}"/>
            </a:extLst>
          </p:cNvPr>
          <p:cNvSpPr txBox="1"/>
          <p:nvPr/>
        </p:nvSpPr>
        <p:spPr>
          <a:xfrm>
            <a:off x="350838" y="301625"/>
            <a:ext cx="7842250" cy="5238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511629">
              <a:defRPr/>
            </a:pPr>
            <a:r>
              <a:rPr lang="ru-RU" sz="3400" b="1" spc="25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ВЕКТОРЫ РАЗВИТИЯ ШСОКО</a:t>
            </a:r>
            <a:endParaRPr lang="en-US" sz="3400" b="1" spc="25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539553" y="904875"/>
            <a:ext cx="5023048" cy="2090738"/>
          </a:xfrm>
          <a:prstGeom prst="rightArrow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1166" tIns="25583" rIns="51166" bIns="25583" anchor="ctr"/>
          <a:lstStyle/>
          <a:p>
            <a:pPr algn="ctr" defTabSz="511629">
              <a:defRPr/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708025" y="2562225"/>
            <a:ext cx="6264275" cy="2387600"/>
          </a:xfrm>
          <a:prstGeom prst="rightArrow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1166" tIns="25583" rIns="51166" bIns="25583" anchor="ctr"/>
          <a:lstStyle/>
          <a:p>
            <a:pPr algn="ctr" defTabSz="511629">
              <a:defRPr/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720725" y="4427538"/>
            <a:ext cx="7743825" cy="2293937"/>
          </a:xfrm>
          <a:prstGeom prst="rightArrow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1166" tIns="25583" rIns="51166" bIns="25583" anchor="ctr"/>
          <a:lstStyle/>
          <a:p>
            <a:pPr algn="ctr" defTabSz="511629">
              <a:defRPr/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655" name="TextBox 18"/>
          <p:cNvSpPr txBox="1">
            <a:spLocks noChangeArrowheads="1"/>
          </p:cNvSpPr>
          <p:nvPr/>
        </p:nvSpPr>
        <p:spPr bwMode="auto">
          <a:xfrm>
            <a:off x="611560" y="1700808"/>
            <a:ext cx="4775249" cy="54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166" tIns="25583" rIns="51166" bIns="25583">
            <a:spAutoFit/>
          </a:bodyPr>
          <a:lstStyle/>
          <a:p>
            <a:pPr defTabSz="511175"/>
            <a:r>
              <a:rPr lang="ru-RU" sz="1600" b="1" dirty="0">
                <a:solidFill>
                  <a:srgbClr val="17375E"/>
                </a:solidFill>
              </a:rPr>
              <a:t>РАСШИРЕНИЕ ПРЕДМЕТА ОЦЕНКИ: ОТ ПРЕДМЕТНЫХ </a:t>
            </a:r>
          </a:p>
          <a:p>
            <a:pPr defTabSz="511175"/>
            <a:r>
              <a:rPr lang="ru-RU" sz="1600" b="1" dirty="0">
                <a:solidFill>
                  <a:srgbClr val="17375E"/>
                </a:solidFill>
              </a:rPr>
              <a:t>РЕЗУЛЬТАТОВ К ФУНКЦИОНАЛЬНОЙ ГРАМОТНОСТИ </a:t>
            </a:r>
          </a:p>
        </p:txBody>
      </p:sp>
      <p:sp>
        <p:nvSpPr>
          <p:cNvPr id="27656" name="Прямоугольник 19"/>
          <p:cNvSpPr>
            <a:spLocks noChangeArrowheads="1"/>
          </p:cNvSpPr>
          <p:nvPr/>
        </p:nvSpPr>
        <p:spPr bwMode="auto">
          <a:xfrm>
            <a:off x="804863" y="5322888"/>
            <a:ext cx="6777037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166" tIns="25583" rIns="51166" bIns="25583">
            <a:spAutoFit/>
          </a:bodyPr>
          <a:lstStyle/>
          <a:p>
            <a:pPr defTabSz="511175"/>
            <a:r>
              <a:rPr lang="ru-RU" sz="1300" b="1">
                <a:solidFill>
                  <a:srgbClr val="17375E"/>
                </a:solidFill>
              </a:rPr>
              <a:t>ОСОБОЕ ВНИМАНИЕ ВИДАМ ОЦЕНИВАНИЯ: ИТОГОВОЕ, ПРОМЕЖУТОЧНОЕ, ВНЕКЛАССНОЕ, ИНДИВИДУАЛЬНОЕ, САМООЦЕНКА</a:t>
            </a:r>
          </a:p>
        </p:txBody>
      </p:sp>
      <p:sp>
        <p:nvSpPr>
          <p:cNvPr id="27657" name="Прямоугольник 20"/>
          <p:cNvSpPr>
            <a:spLocks noChangeArrowheads="1"/>
          </p:cNvSpPr>
          <p:nvPr/>
        </p:nvSpPr>
        <p:spPr bwMode="auto">
          <a:xfrm>
            <a:off x="804863" y="3479800"/>
            <a:ext cx="56927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166" tIns="25583" rIns="51166" bIns="25583">
            <a:spAutoFit/>
          </a:bodyPr>
          <a:lstStyle/>
          <a:p>
            <a:pPr defTabSz="511175"/>
            <a:r>
              <a:rPr lang="ru-RU" sz="1300" b="1">
                <a:solidFill>
                  <a:srgbClr val="17375E"/>
                </a:solidFill>
              </a:rPr>
              <a:t>УДЕРЖАНИЕ ЦИКЛА: «ОЦЕНКА» - «АНАЛИЗ РЕЗУЛЬТАТОВ, ВЫЯВЛЕНИЕ ДЕФИЦИТОВ» - «ПРИНЯТИЕ УПРАВЛЕНЧЕСКИХ РЕШЕНИЙ»</a:t>
            </a:r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125413" y="1585913"/>
            <a:ext cx="420687" cy="914400"/>
            <a:chOff x="-188884" y="-954038"/>
            <a:chExt cx="2062480" cy="3355340"/>
          </a:xfrm>
        </p:grpSpPr>
        <p:sp>
          <p:nvSpPr>
            <p:cNvPr id="27664" name="Freeform 4"/>
            <p:cNvSpPr>
              <a:spLocks/>
            </p:cNvSpPr>
            <p:nvPr/>
          </p:nvSpPr>
          <p:spPr bwMode="auto">
            <a:xfrm>
              <a:off x="-188884" y="-954038"/>
              <a:ext cx="2062480" cy="3355340"/>
            </a:xfrm>
            <a:custGeom>
              <a:avLst/>
              <a:gdLst>
                <a:gd name="T0" fmla="*/ 1436370 w 2062480"/>
                <a:gd name="T1" fmla="*/ 0 h 3355340"/>
                <a:gd name="T2" fmla="*/ 1033780 w 2062480"/>
                <a:gd name="T3" fmla="*/ 0 h 3355340"/>
                <a:gd name="T4" fmla="*/ 1007110 w 2062480"/>
                <a:gd name="T5" fmla="*/ 17780 h 3355340"/>
                <a:gd name="T6" fmla="*/ 786130 w 2062480"/>
                <a:gd name="T7" fmla="*/ 138430 h 3355340"/>
                <a:gd name="T8" fmla="*/ 537210 w 2062480"/>
                <a:gd name="T9" fmla="*/ 241300 h 3355340"/>
                <a:gd name="T10" fmla="*/ 295910 w 2062480"/>
                <a:gd name="T11" fmla="*/ 314960 h 3355340"/>
                <a:gd name="T12" fmla="*/ 93980 w 2062480"/>
                <a:gd name="T13" fmla="*/ 354330 h 3355340"/>
                <a:gd name="T14" fmla="*/ 0 w 2062480"/>
                <a:gd name="T15" fmla="*/ 365760 h 3355340"/>
                <a:gd name="T16" fmla="*/ 0 w 2062480"/>
                <a:gd name="T17" fmla="*/ 935990 h 3355340"/>
                <a:gd name="T18" fmla="*/ 687070 w 2062480"/>
                <a:gd name="T19" fmla="*/ 935990 h 3355340"/>
                <a:gd name="T20" fmla="*/ 687070 w 2062480"/>
                <a:gd name="T21" fmla="*/ 2677160 h 3355340"/>
                <a:gd name="T22" fmla="*/ 3810 w 2062480"/>
                <a:gd name="T23" fmla="*/ 2677160 h 3355340"/>
                <a:gd name="T24" fmla="*/ 3810 w 2062480"/>
                <a:gd name="T25" fmla="*/ 3355340 h 3355340"/>
                <a:gd name="T26" fmla="*/ 2062480 w 2062480"/>
                <a:gd name="T27" fmla="*/ 3355340 h 3355340"/>
                <a:gd name="T28" fmla="*/ 2062480 w 2062480"/>
                <a:gd name="T29" fmla="*/ 2677160 h 3355340"/>
                <a:gd name="T30" fmla="*/ 1436370 w 2062480"/>
                <a:gd name="T31" fmla="*/ 2677160 h 3355340"/>
                <a:gd name="T32" fmla="*/ 1436370 w 2062480"/>
                <a:gd name="T33" fmla="*/ 0 h 33553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62480"/>
                <a:gd name="T52" fmla="*/ 0 h 3355340"/>
                <a:gd name="T53" fmla="*/ 2062480 w 2062480"/>
                <a:gd name="T54" fmla="*/ 3355340 h 33553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62480" h="3355340">
                  <a:moveTo>
                    <a:pt x="1436370" y="0"/>
                  </a:moveTo>
                  <a:lnTo>
                    <a:pt x="1033780" y="0"/>
                  </a:lnTo>
                  <a:lnTo>
                    <a:pt x="1007110" y="17780"/>
                  </a:lnTo>
                  <a:cubicBezTo>
                    <a:pt x="941070" y="60960"/>
                    <a:pt x="866140" y="101600"/>
                    <a:pt x="786130" y="138430"/>
                  </a:cubicBezTo>
                  <a:cubicBezTo>
                    <a:pt x="704850" y="176530"/>
                    <a:pt x="621030" y="210820"/>
                    <a:pt x="537210" y="241300"/>
                  </a:cubicBezTo>
                  <a:cubicBezTo>
                    <a:pt x="454660" y="270510"/>
                    <a:pt x="373380" y="295910"/>
                    <a:pt x="295910" y="314960"/>
                  </a:cubicBezTo>
                  <a:cubicBezTo>
                    <a:pt x="219710" y="334010"/>
                    <a:pt x="151130" y="346710"/>
                    <a:pt x="93980" y="354330"/>
                  </a:cubicBezTo>
                  <a:lnTo>
                    <a:pt x="0" y="365760"/>
                  </a:lnTo>
                  <a:lnTo>
                    <a:pt x="0" y="935990"/>
                  </a:lnTo>
                  <a:lnTo>
                    <a:pt x="687070" y="935990"/>
                  </a:lnTo>
                  <a:lnTo>
                    <a:pt x="687070" y="2677160"/>
                  </a:lnTo>
                  <a:lnTo>
                    <a:pt x="3810" y="2677160"/>
                  </a:lnTo>
                  <a:lnTo>
                    <a:pt x="3810" y="3355340"/>
                  </a:lnTo>
                  <a:lnTo>
                    <a:pt x="2062480" y="3355340"/>
                  </a:lnTo>
                  <a:lnTo>
                    <a:pt x="2062480" y="2677160"/>
                  </a:lnTo>
                  <a:lnTo>
                    <a:pt x="1436370" y="2677160"/>
                  </a:lnTo>
                  <a:lnTo>
                    <a:pt x="1436370" y="0"/>
                  </a:lnTo>
                  <a:close/>
                </a:path>
              </a:pathLst>
            </a:custGeom>
            <a:solidFill>
              <a:srgbClr val="F9F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400"/>
            </a:p>
          </p:txBody>
        </p:sp>
      </p:grpSp>
      <p:sp>
        <p:nvSpPr>
          <p:cNvPr id="27659" name="TextBox 1"/>
          <p:cNvSpPr txBox="1">
            <a:spLocks noChangeArrowheads="1"/>
          </p:cNvSpPr>
          <p:nvPr/>
        </p:nvSpPr>
        <p:spPr bwMode="auto">
          <a:xfrm>
            <a:off x="17463" y="2905125"/>
            <a:ext cx="1163637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166" tIns="25583" rIns="51166" bIns="25583">
            <a:spAutoFit/>
          </a:bodyPr>
          <a:lstStyle/>
          <a:p>
            <a:pPr defTabSz="511175"/>
            <a:r>
              <a:rPr lang="ru-RU" sz="9000">
                <a:solidFill>
                  <a:srgbClr val="FFFFFF"/>
                </a:solidFill>
                <a:latin typeface="Segoe UI Semibold" pitchFamily="34" charset="0"/>
              </a:rPr>
              <a:t>2</a:t>
            </a:r>
          </a:p>
        </p:txBody>
      </p:sp>
      <p:sp>
        <p:nvSpPr>
          <p:cNvPr id="27660" name="TextBox 2"/>
          <p:cNvSpPr txBox="1">
            <a:spLocks noChangeArrowheads="1"/>
          </p:cNvSpPr>
          <p:nvPr/>
        </p:nvSpPr>
        <p:spPr bwMode="auto">
          <a:xfrm>
            <a:off x="17463" y="4824413"/>
            <a:ext cx="574675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166" tIns="25583" rIns="51166" bIns="25583">
            <a:spAutoFit/>
          </a:bodyPr>
          <a:lstStyle/>
          <a:p>
            <a:pPr defTabSz="511175"/>
            <a:r>
              <a:rPr lang="ru-RU" sz="9000">
                <a:solidFill>
                  <a:srgbClr val="FFFFFF"/>
                </a:solidFill>
                <a:latin typeface="Segoe UI Semibold" pitchFamily="34" charset="0"/>
              </a:rPr>
              <a:t>3</a:t>
            </a:r>
          </a:p>
        </p:txBody>
      </p:sp>
      <p:grpSp>
        <p:nvGrpSpPr>
          <p:cNvPr id="3" name="Группа 21"/>
          <p:cNvGrpSpPr>
            <a:grpSpLocks/>
          </p:cNvGrpSpPr>
          <p:nvPr/>
        </p:nvGrpSpPr>
        <p:grpSpPr bwMode="auto">
          <a:xfrm>
            <a:off x="7924800" y="73025"/>
            <a:ext cx="1346200" cy="1249363"/>
            <a:chOff x="15922539" y="190500"/>
            <a:chExt cx="2693338" cy="1875894"/>
          </a:xfrm>
        </p:grpSpPr>
        <p:pic>
          <p:nvPicPr>
            <p:cNvPr id="27662" name="Рисунок 22"/>
            <p:cNvPicPr>
              <a:picLocks noChangeAspect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6459200" y="190500"/>
              <a:ext cx="1620016" cy="1338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Box 23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15922539" y="1558686"/>
              <a:ext cx="2693338" cy="50770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defTabSz="511629">
                <a:defRPr/>
              </a:pPr>
              <a:r>
                <a:rPr lang="ru-RU" sz="1100" spc="110" dirty="0">
                  <a:solidFill>
                    <a:srgbClr val="F8FBF8"/>
                  </a:solidFill>
                  <a:latin typeface="Calibri"/>
                </a:rPr>
                <a:t>Содержание образования</a:t>
              </a:r>
              <a:endParaRPr lang="en-US" sz="1100" spc="110" dirty="0">
                <a:solidFill>
                  <a:srgbClr val="F8FBF8"/>
                </a:solidFill>
                <a:latin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-25\Desktop\методдень 2020\ФУНКЦ ГРАМОТНОСТЬ\44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14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5" name="Picture 3" descr="C:\Users\7777777\Desktop\ФУНКЦ ГРАМОТНОСТЬ\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8" cy="672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-25\Desktop\методдень 2020\ФУНКЦ ГРАМОТНОСТЬ\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231</Words>
  <Application>Microsoft Office PowerPoint</Application>
  <PresentationFormat>Экран (4:3)</PresentationFormat>
  <Paragraphs>76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Документ</vt:lpstr>
      <vt:lpstr> Методический день  «Функциональная грамотность обучающихся как условие их успешности  в практической деятельности и при взаимодействии с социумом в современном обществе»  </vt:lpstr>
      <vt:lpstr>Слайд 2</vt:lpstr>
      <vt:lpstr>Слайд 3</vt:lpstr>
      <vt:lpstr>Формы взаимодействия  во время методического дня</vt:lpstr>
      <vt:lpstr>Задачи и векторы развития краевого образования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Анализ методического дня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PC-25</dc:creator>
  <cp:lastModifiedBy>PC-Director</cp:lastModifiedBy>
  <cp:revision>50</cp:revision>
  <dcterms:created xsi:type="dcterms:W3CDTF">2020-12-16T02:04:45Z</dcterms:created>
  <dcterms:modified xsi:type="dcterms:W3CDTF">2022-03-25T09:49:35Z</dcterms:modified>
</cp:coreProperties>
</file>