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3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9" r:id="rId6"/>
    <p:sldId id="268" r:id="rId7"/>
    <p:sldId id="263" r:id="rId8"/>
    <p:sldId id="264" r:id="rId9"/>
    <p:sldId id="270" r:id="rId10"/>
    <p:sldId id="271" r:id="rId11"/>
    <p:sldId id="272" r:id="rId12"/>
    <p:sldId id="273" r:id="rId13"/>
    <p:sldId id="266" r:id="rId1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C6CB2"/>
    <a:srgbClr val="44609E"/>
    <a:srgbClr val="D9E4FB"/>
    <a:srgbClr val="3B7AB2"/>
    <a:srgbClr val="00BC55"/>
    <a:srgbClr val="74B7D2"/>
    <a:srgbClr val="52A5C7"/>
    <a:srgbClr val="3B94B7"/>
    <a:srgbClr val="F3B403"/>
    <a:srgbClr val="3B88A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533" autoAdjust="0"/>
  </p:normalViewPr>
  <p:slideViewPr>
    <p:cSldViewPr snapToGrid="0">
      <p:cViewPr varScale="1">
        <p:scale>
          <a:sx n="88" d="100"/>
          <a:sy n="88" d="100"/>
        </p:scale>
        <p:origin x="-624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49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3728" y="4435127"/>
            <a:ext cx="3171600" cy="69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099304" y="4434040"/>
            <a:ext cx="3171600" cy="69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099304" y="5295164"/>
            <a:ext cx="3171600" cy="69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3728" y="5295164"/>
            <a:ext cx="3171600" cy="69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 baseline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</p:spTree>
    <p:extLst>
      <p:ext uri="{BB962C8B-B14F-4D97-AF65-F5344CB8AC3E}">
        <p14:creationId xmlns="" xmlns:p14="http://schemas.microsoft.com/office/powerpoint/2010/main" val="1889233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297718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33043174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017073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624336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4756072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069551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7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8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40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651675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6478" y="1628383"/>
            <a:ext cx="5073041" cy="2605413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600" b="0">
                <a:solidFill>
                  <a:srgbClr val="557299"/>
                </a:solidFill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сюда текст поздравления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2130138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79DF9-51DB-414A-BDC5-21FF22FD062F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671D-5CB0-485E-90F9-23AB71C1E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  <p:sldLayoutId id="2147483742" r:id="rId19"/>
    <p:sldLayoutId id="2147483743" r:id="rId20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023257"/>
            <a:ext cx="9285514" cy="1752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44609E"/>
                </a:solidFill>
                <a:latin typeface="Times New Roman" pitchFamily="18" charset="0"/>
                <a:cs typeface="Times New Roman" pitchFamily="18" charset="0"/>
              </a:rPr>
              <a:t>Игра </a:t>
            </a:r>
          </a:p>
          <a:p>
            <a:r>
              <a:rPr lang="ru-RU" sz="4400" b="1" dirty="0" smtClean="0">
                <a:solidFill>
                  <a:srgbClr val="44609E"/>
                </a:solidFill>
                <a:latin typeface="Times New Roman" pitchFamily="18" charset="0"/>
                <a:cs typeface="Times New Roman" pitchFamily="18" charset="0"/>
              </a:rPr>
              <a:t>«Кто хочет стать миллионером?»</a:t>
            </a:r>
            <a:endParaRPr lang="ru-RU" sz="4400" b="1" dirty="0">
              <a:solidFill>
                <a:srgbClr val="44609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958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5540" y="1636776"/>
            <a:ext cx="5074920" cy="1033272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Отлично!</a:t>
            </a:r>
          </a:p>
        </p:txBody>
      </p:sp>
      <p:sp>
        <p:nvSpPr>
          <p:cNvPr id="15" name="Ромб 14"/>
          <p:cNvSpPr/>
          <p:nvPr/>
        </p:nvSpPr>
        <p:spPr>
          <a:xfrm>
            <a:off x="4237230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14"/>
          <p:cNvSpPr/>
          <p:nvPr/>
        </p:nvSpPr>
        <p:spPr>
          <a:xfrm>
            <a:off x="3339764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14"/>
          <p:cNvSpPr/>
          <p:nvPr/>
        </p:nvSpPr>
        <p:spPr>
          <a:xfrm>
            <a:off x="5134696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14"/>
          <p:cNvSpPr/>
          <p:nvPr/>
        </p:nvSpPr>
        <p:spPr>
          <a:xfrm>
            <a:off x="6032162" y="3074351"/>
            <a:ext cx="620320" cy="62032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9288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15" grpId="1" animBg="1"/>
      <p:bldP spid="15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Прав">
            <a:hlinkClick r:id="" action="ppaction://hlinkshowjump?jump=nextslide">
              <a:snd r:embed="rId2" name="chimes.wav"/>
            </a:hlinkClick>
          </p:cNvPr>
          <p:cNvSpPr txBox="1">
            <a:spLocks/>
          </p:cNvSpPr>
          <p:nvPr/>
        </p:nvSpPr>
        <p:spPr>
          <a:xfrm>
            <a:off x="351692" y="3971417"/>
            <a:ext cx="4456683" cy="135420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в коем случае не сообщать номер своего банковского счёта/карты и PIN-код; обратиться на «горячую линию» для клиентов и/или в службу безопасности банка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Текст Прав"/>
          <p:cNvSpPr txBox="1">
            <a:spLocks/>
          </p:cNvSpPr>
          <p:nvPr/>
        </p:nvSpPr>
        <p:spPr>
          <a:xfrm>
            <a:off x="5072207" y="3981466"/>
            <a:ext cx="4634076" cy="698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Сообщить запрашиваемые данные – это же письмо из Банка!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Текст Прав"/>
          <p:cNvSpPr txBox="1">
            <a:spLocks/>
          </p:cNvSpPr>
          <p:nvPr/>
        </p:nvSpPr>
        <p:spPr>
          <a:xfrm>
            <a:off x="5092304" y="5050093"/>
            <a:ext cx="4634076" cy="152655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Написать ответное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SMS-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сообщение, запросить дополнительную информацию, чтобы понять, не мошенники ли это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Текст Прав"/>
          <p:cNvSpPr txBox="1">
            <a:spLocks/>
          </p:cNvSpPr>
          <p:nvPr/>
        </p:nvSpPr>
        <p:spPr>
          <a:xfrm>
            <a:off x="321546" y="5662538"/>
            <a:ext cx="4370919" cy="9040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Опасность в том, что кто-то пытается снять деньги, и надо срочно заблокировать карту!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Заголовок 5"/>
          <p:cNvSpPr>
            <a:spLocks noGrp="1"/>
          </p:cNvSpPr>
          <p:nvPr>
            <p:ph type="ctrTitle"/>
          </p:nvPr>
        </p:nvSpPr>
        <p:spPr>
          <a:xfrm>
            <a:off x="130629" y="130629"/>
            <a:ext cx="9485644" cy="369779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Совершеннолетнему Роману Р. пришло SMS-сообщение от неизвестного абонента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«Уважаемый клиент! Ваша карта заблокирована, была попытка несанкционированного снятия денег. Для возобновления пользования счётом сообщите по телефону *** данные по Вашей карте: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PIN-код. В ближайшее время вопрос будет решён. Банк Д.».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чём состоит опасность данной ситуации для личных финансов Романа Р.?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правильно поступить в данной ситуации?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2515" y="4089679"/>
            <a:ext cx="37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11981" y="5737609"/>
            <a:ext cx="41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174901" y="4099727"/>
            <a:ext cx="492369" cy="37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215094" y="5305530"/>
            <a:ext cx="42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28886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27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2" name="chimes.wav"/>
            </a:hlinkClick>
          </p:cNvPr>
          <p:cNvSpPr txBox="1">
            <a:spLocks/>
          </p:cNvSpPr>
          <p:nvPr/>
        </p:nvSpPr>
        <p:spPr>
          <a:xfrm>
            <a:off x="5082255" y="4986569"/>
            <a:ext cx="4685592" cy="17056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в коем случае не отсылать деньги на указанный номер; обратиться на «горячую линию» для клиентов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службу социальной сети; позвонить Петру и сообщить ему о полученном сообщении</a:t>
            </a:r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5072207" y="4021660"/>
            <a:ext cx="4685592" cy="698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Дружба дружбой, а денежки никому давать нельзя!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Текст Прав"/>
          <p:cNvSpPr txBox="1">
            <a:spLocks/>
          </p:cNvSpPr>
          <p:nvPr/>
        </p:nvSpPr>
        <p:spPr>
          <a:xfrm>
            <a:off x="180870" y="4041756"/>
            <a:ext cx="4627506" cy="698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Никакой опасности. Просто помощь другу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211014" y="5331447"/>
            <a:ext cx="4597361" cy="698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Петр, конечно друг, а вдруг не вернет 500 рублей? Надо бы расписку взять!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180870" y="190920"/>
            <a:ext cx="9515788" cy="2682909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Семену пришло сообщение в социальной сети от его друга Петра: «Привет, Семен! Не выручишь деньгами до вторника? А то баланс на телефоне отрицательный, а срочно надо связаться с родителями. Скинь 500 рублей на номер ***».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чём состоит опасность данной ситуации для личных финансов Семена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Как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правильно поступить в данной ситуации?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1403" y="4119825"/>
            <a:ext cx="492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31595" y="5446206"/>
            <a:ext cx="462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174901" y="4170066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235191" y="5255288"/>
            <a:ext cx="482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68823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2" name="chimes.wav"/>
            </a:hlinkClick>
          </p:cNvPr>
          <p:cNvSpPr txBox="1">
            <a:spLocks/>
          </p:cNvSpPr>
          <p:nvPr/>
        </p:nvSpPr>
        <p:spPr>
          <a:xfrm>
            <a:off x="4726841" y="3347943"/>
            <a:ext cx="5009321" cy="31533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Скорее всего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 стала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жертвой мошенников, передав информацию о своем банковском счёте/карте и PIN-код к нему третьим лицам, которые воспользовались ею в корыстных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целях.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 обратиться на «горячую линию» для клиентов банка и/или в службу безопасности банка для блокировки данной транзакции и карточки в целом</a:t>
            </a:r>
          </a:p>
        </p:txBody>
      </p:sp>
      <p:sp>
        <p:nvSpPr>
          <p:cNvPr id="12" name="Текст Прав"/>
          <p:cNvSpPr txBox="1">
            <a:spLocks/>
          </p:cNvSpPr>
          <p:nvPr/>
        </p:nvSpPr>
        <p:spPr>
          <a:xfrm>
            <a:off x="160774" y="3311149"/>
            <a:ext cx="4384723" cy="10096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Ничего не предпринимать! Это мошенники хотят вызвать ее звонок, и списать деньги с телефона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Прав"/>
          <p:cNvSpPr txBox="1">
            <a:spLocks/>
          </p:cNvSpPr>
          <p:nvPr/>
        </p:nvSpPr>
        <p:spPr>
          <a:xfrm>
            <a:off x="190919" y="5789970"/>
            <a:ext cx="4385198" cy="9245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Писать заявление в полицию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Прав"/>
          <p:cNvSpPr txBox="1">
            <a:spLocks/>
          </p:cNvSpPr>
          <p:nvPr/>
        </p:nvSpPr>
        <p:spPr>
          <a:xfrm>
            <a:off x="170822" y="4498095"/>
            <a:ext cx="4344052" cy="115912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Оформила подписку на какое-то платное приложение, вот и списали. Сама виновата! Надо просто отписаться.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>
          <a:xfrm>
            <a:off x="291402" y="304801"/>
            <a:ext cx="9375111" cy="1986224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Екатерина Александровна получила SMS-сообщение от банка, клиентом которого она является, о переводе определенной суммы денег с её банковской карты на неизвестный ей счёт.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Что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могло стать причиной этого факта?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клиенту банка правильно поступить в данной ситуации?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354" y="3496826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1354" y="4752870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1499" y="6029010"/>
            <a:ext cx="44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873451" y="3647552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82380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2" name="chimes.wav"/>
            </a:hlinkClick>
          </p:cNvPr>
          <p:cNvSpPr txBox="1">
            <a:spLocks/>
          </p:cNvSpPr>
          <p:nvPr/>
        </p:nvSpPr>
        <p:spPr>
          <a:xfrm>
            <a:off x="140677" y="4893547"/>
            <a:ext cx="4863401" cy="19644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Скорее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это мошенники, которые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хотят получить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конфиденциальную информацию и снять со счёта все деньги.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коем случае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нельзя проходить по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ссылке;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обратиться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«горячую линию» для клиентов и/или в службу безопасности банка.</a:t>
            </a:r>
          </a:p>
          <a:p>
            <a:endParaRPr lang="ru-RU" dirty="0"/>
          </a:p>
        </p:txBody>
      </p:sp>
      <p:sp>
        <p:nvSpPr>
          <p:cNvPr id="12" name="Текст Прав"/>
          <p:cNvSpPr txBox="1">
            <a:spLocks/>
          </p:cNvSpPr>
          <p:nvPr/>
        </p:nvSpPr>
        <p:spPr>
          <a:xfrm>
            <a:off x="5102350" y="3836524"/>
            <a:ext cx="4677753" cy="12680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 придется заплатить налог с приза в размере 35%. Но ведь 75% от 1 млн. руб. останется, так что надо соглашаться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Прав"/>
          <p:cNvSpPr txBox="1">
            <a:spLocks/>
          </p:cNvSpPr>
          <p:nvPr/>
        </p:nvSpPr>
        <p:spPr>
          <a:xfrm>
            <a:off x="5102351" y="5287866"/>
            <a:ext cx="4677752" cy="1394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пройти по ссылке и нажать кнопку согласия, но 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всякий случай нужно обратиться на «горячую линию» для клиентов и/или в службу безопасности банка</a:t>
            </a:r>
          </a:p>
        </p:txBody>
      </p:sp>
      <p:sp>
        <p:nvSpPr>
          <p:cNvPr id="14" name="Текст Прав"/>
          <p:cNvSpPr txBox="1">
            <a:spLocks/>
          </p:cNvSpPr>
          <p:nvPr/>
        </p:nvSpPr>
        <p:spPr>
          <a:xfrm>
            <a:off x="170823" y="3733619"/>
            <a:ext cx="4848548" cy="96740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Опасность в том, что если она не подтвердит свое согласие, денежный приз уйдет другому клиенту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>
          <a:xfrm>
            <a:off x="1" y="1"/>
            <a:ext cx="9780104" cy="3727938"/>
          </a:xfrm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Совершеннолетней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Татьяне Викторовне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смартфон пришло сообщение: «Уважаемая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Татьяна Викторовна,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банк, клиентом которого Вы являетесь, проводил розыгрыш 1 млн. рублей, вы оказались победителем. Для подтверждения вашей готовности принять денежный приз пройдите по ссылке ниже в ваш аккаунт в интернет-банкинге нашего банка и нажмите кнопку согласия. После этого Вам на счет будет перечислен выигрыш».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чём состоит опасность данной ситуации для личных финансов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Татьяны Викторовны?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ей правильно поступить в данной ситуации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497" y="3989196"/>
            <a:ext cx="41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1402" y="5144756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55288" y="4079631"/>
            <a:ext cx="36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45240" y="5516545"/>
            <a:ext cx="462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44905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2" name="chimes.wav"/>
            </a:hlinkClick>
          </p:cNvPr>
          <p:cNvSpPr txBox="1">
            <a:spLocks/>
          </p:cNvSpPr>
          <p:nvPr/>
        </p:nvSpPr>
        <p:spPr>
          <a:xfrm>
            <a:off x="160774" y="3697792"/>
            <a:ext cx="4647602" cy="184973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Скорее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это мошенники,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поэтому нельзя ни звонить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номеру,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указанному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сообщении, ни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перечислять деньги на карты злоумышленников;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сообщить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полицию о попытке мошенничества.</a:t>
            </a:r>
          </a:p>
          <a:p>
            <a:endParaRPr lang="ru-RU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4939827" y="3689890"/>
            <a:ext cx="4752304" cy="17331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Получив автомобиль, необходимо будет заплатить налог на доход в размере 35%, а если этих денег у Анны нет, то придется продать автомобиль, и не факт, что она сможет это сделать выгодно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Текст Прав"/>
          <p:cNvSpPr txBox="1">
            <a:spLocks/>
          </p:cNvSpPr>
          <p:nvPr/>
        </p:nvSpPr>
        <p:spPr>
          <a:xfrm>
            <a:off x="4939827" y="5647386"/>
            <a:ext cx="4752304" cy="104481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позвонить в банк и уточнить их ли это карта. Если банк надежный, можно переводить деньги, вашим финансам ничего не грозит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140676" y="5714824"/>
            <a:ext cx="4667699" cy="9723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лишиться автомобиля, если не заплатить за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растаможивание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 кусать себе локти от досады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5"/>
          <p:cNvSpPr>
            <a:spLocks noGrp="1"/>
          </p:cNvSpPr>
          <p:nvPr>
            <p:ph type="ctrTitle"/>
          </p:nvPr>
        </p:nvSpPr>
        <p:spPr>
          <a:xfrm>
            <a:off x="170823" y="180870"/>
            <a:ext cx="9501212" cy="3265715"/>
          </a:xfrm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Совершеннолетней Анне Ф. пришло СМС−сообщение со следующим текстом: Поздравляем! Вы выиграли новый автомобиль BMW, для получения приза свяжитесь с нами по номеру ***. Позвонив по телефону, Анна узнала, что ей необходимо уплатить небольшую сумму в качестве таможенной пошлины за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растаможивание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автомобиля и получила номер карты, на которую нужна перевести сумму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чём состоит опасность данной ситуации для личных финансов Анны Ф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.?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Как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 правильно поступить в данной ситуации?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402" y="3858566"/>
            <a:ext cx="452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1257" y="5878286"/>
            <a:ext cx="44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64369" y="3908809"/>
            <a:ext cx="502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24176" y="5817996"/>
            <a:ext cx="502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3349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580" y="160774"/>
            <a:ext cx="9602969" cy="2431701"/>
          </a:xfrm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Листая ленту в социальной сети Аркадий увидел просьбу о помощи ребенку, которому требуется срочная операция, иначе он умрет. В обращении был указан номер карты, на которую можно перечислить материальную помощь.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чём состоит опасность данной ситуации для личных финансов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Аркадия?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правильно поступить в данной ситуации, если он хочет заняться благотворительностью?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Прав">
            <a:hlinkClick r:id="" action="ppaction://hlinkshowjump?jump=nextslide">
              <a:snd r:embed="rId2" name="chimes.wav"/>
            </a:hlinkClick>
          </p:cNvPr>
          <p:cNvSpPr txBox="1">
            <a:spLocks/>
          </p:cNvSpPr>
          <p:nvPr/>
        </p:nvSpPr>
        <p:spPr>
          <a:xfrm>
            <a:off x="4602144" y="2715034"/>
            <a:ext cx="4841630" cy="186701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хочется помочь, необходимо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обратиться в известный благотворительный фонд, которому можно доверять; можно попытаться связаться с семьей данного ребенка и посетив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выяснить, на самом деле им требуется помощь или это обман</a:t>
            </a:r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261257" y="2762022"/>
            <a:ext cx="3729027" cy="13136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Скорее всего это мошенники. Ни один здравомыслящий человек не будет просить помощи в Интернете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4602144" y="4716644"/>
            <a:ext cx="5062694" cy="197053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какой опасность для личных финансов может идти речь, когда на кону жизнь ребенка?! Перечислить все средства и разместить в социальных сетях информацию об этом-пусть все знают, какой он молодец! Вдруг это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сподвигнет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еще кого-нибудь помочь ребенку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241160" y="4374149"/>
            <a:ext cx="3858567" cy="22326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Перечислив деньги на благотворительность по номеру карты, Аркадий не получит никаких документов, подтверждающих этот поступок, и не сможет ни вернуть эти деньги, ни потребовать налоговых льгот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789" y="2914022"/>
            <a:ext cx="44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1886" y="4582048"/>
            <a:ext cx="44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62919" y="3155182"/>
            <a:ext cx="39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742822" y="5114611"/>
            <a:ext cx="39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25675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629" y="130630"/>
            <a:ext cx="9616272" cy="2703005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Алексеем связался сотрудник банка, в котором у него открыт вклад, и попросил назвать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ПИН-код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банковской карточки, объясняя это необходимостью проверить баланс карты.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Объясните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чём заключается опасность данной ситуации для личных финансов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Алексея ?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в данной ситуации следует правильно поступить?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Прав">
            <a:hlinkClick r:id="" action="ppaction://hlinkshowjump?jump=nextslide">
              <a:snd r:embed="rId2" name="chimes.wav"/>
            </a:hlinkClick>
          </p:cNvPr>
          <p:cNvSpPr txBox="1">
            <a:spLocks/>
          </p:cNvSpPr>
          <p:nvPr/>
        </p:nvSpPr>
        <p:spPr>
          <a:xfrm>
            <a:off x="140676" y="4999850"/>
            <a:ext cx="4436587" cy="17132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в коем случае не следует предоставлять эту информацию по телефону, желательно связаться с банком и предупредить о действиях мошенников с картой</a:t>
            </a:r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5054321" y="2961291"/>
            <a:ext cx="4443016" cy="21332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открытии счета в банке и получении карты сотрудники банка предупреждают, что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-код является секретной информацией, сообщать его никому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нельзя, поэтому можно сообщить баланс карты по телефону звонившему сотруднику банка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5084466" y="5381050"/>
            <a:ext cx="4449472" cy="12056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Выкинуть эту карту и позвонить в полицию, передать номер телефона звонившего и пересказать разговор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60773" y="2992144"/>
            <a:ext cx="4396394" cy="18670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 информацию просит сотрудник банка, необходимо назвать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-код, ведь при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открытии счета в банке и получении карты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этот код становится известен только владельцу карты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257" y="3255666"/>
            <a:ext cx="462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1451" y="5235191"/>
            <a:ext cx="39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154804" y="3175279"/>
            <a:ext cx="452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194998" y="5627077"/>
            <a:ext cx="47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53560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677" y="170822"/>
            <a:ext cx="9606224" cy="2833635"/>
          </a:xfrm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Совершеннолетнему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Дмитрию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пришло SMS-сообщение с короткого номера: «Уважаемый клиент! Ваша карта заблокирована, перезвоните по телефону *** . Для оперативности приготовьте Ваши паспортные данные и следующие данные по Вашей карте: № и PIN-код. Наш оператор решит данную проблему после вашей идентификации».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чём состоит опасность данной ситуации для личных финансов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Дмитрия?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ему правильно поступить в данной ситуации?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Прав">
            <a:hlinkClick r:id="" action="ppaction://hlinkshowjump?jump=nextslide">
              <a:snd r:embed="rId2" name="chimes.wav"/>
            </a:hlinkClick>
          </p:cNvPr>
          <p:cNvSpPr txBox="1">
            <a:spLocks/>
          </p:cNvSpPr>
          <p:nvPr/>
        </p:nvSpPr>
        <p:spPr>
          <a:xfrm>
            <a:off x="5124659" y="4999852"/>
            <a:ext cx="4602145" cy="17004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в коем случае не перезванивать и не сообщать номер своего банковского счёта/карты и PIN-код; обратиться на «горячую линию» для клиентов и/или в службу безопасности банка</a:t>
            </a:r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5094515" y="3331099"/>
            <a:ext cx="4540180" cy="146778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перезвонить, уточнить, в чем причина блокировки карты, и если карта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скомпроментирована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только тогда сообщать паспортные данные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190918" y="3311002"/>
            <a:ext cx="4595351" cy="146778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 карта заблокирована, значит Дмитрий может остаться без денег, и необходимо принять все меры для разблокировки карты, сообщив все запрошенные данные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50725" y="5009900"/>
            <a:ext cx="4474771" cy="17004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Позвонив по неизвестному номеру, Оскар может оказаться в международном роуминге, и дорого заплатить за звонок, но зато разблокирует карту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692" y="3526971"/>
            <a:ext cx="42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71305" y="5235191"/>
            <a:ext cx="46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25143" y="3597310"/>
            <a:ext cx="47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15578" y="5265336"/>
            <a:ext cx="44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142169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5E9F424-E98D-4A88-8E39-9A1A3DE28C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042FA2-3814-4568-BEB8-FEAFD026D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13F1AF-44D4-4D29-8344-45133B6B0419}">
  <ds:schemaRefs>
    <ds:schemaRef ds:uri="http://schemas.microsoft.com/sharepoint/v3"/>
    <ds:schemaRef ds:uri="http://purl.org/dc/terms/"/>
    <ds:schemaRef ds:uri="http://www.w3.org/XML/1998/namespace"/>
    <ds:schemaRef ds:uri="http://purl.org/dc/elements/1.1/"/>
    <ds:schemaRef ds:uri="http://purl.org/dc/dcmitype/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ee78bd2-4339-4042-adc0-bcc64641998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1143</Words>
  <Application>Microsoft Office PowerPoint</Application>
  <PresentationFormat>Лист A4 (210x297 мм)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Совершеннолетнему Роману Р. пришло SMS-сообщение от неизвестного абонента:  «Уважаемый клиент! Ваша карта заблокирована, была попытка несанкционированного снятия денег. Для возобновления пользования счётом сообщите по телефону *** данные по Вашей карте:  № и PIN-код. В ближайшее время вопрос будет решён. Банк Д.». - В чём состоит опасность данной ситуации для личных финансов Романа Р.?  - Как ему правильно поступить в данной ситуации? </vt:lpstr>
      <vt:lpstr>Семену пришло сообщение в социальной сети от его друга Петра: «Привет, Семен! Не выручишь деньгами до вторника? А то баланс на телефоне отрицательный, а срочно надо связаться с родителями. Скинь 500 рублей на номер ***». - В чём состоит опасность данной ситуации для личных финансов Семена?  - Как ему правильно поступить в данной ситуации?</vt:lpstr>
      <vt:lpstr>Екатерина Александровна получила SMS-сообщение от банка, клиентом которого она является, о переводе определенной суммы денег с её банковской карты на неизвестный ей счёт.  - Что могло стать причиной этого факта?  - Как клиенту банка правильно поступить в данной ситуации?</vt:lpstr>
      <vt:lpstr>Совершеннолетней Татьяне Викторовне  на смартфон пришло сообщение: «Уважаемая Татьяна Викторовна, наш банк, клиентом которого Вы являетесь, проводил розыгрыш 1 млн. рублей, вы оказались победителем. Для подтверждения вашей готовности принять денежный приз пройдите по ссылке ниже в ваш аккаунт в интернет-банкинге нашего банка и нажмите кнопку согласия. После этого Вам на счет будет перечислен выигрыш». - В чём состоит опасность данной ситуации для личных финансов Татьяны Викторовны?  - Как ей правильно поступить в данной ситуации?</vt:lpstr>
      <vt:lpstr>Совершеннолетней Анне Ф. пришло СМС−сообщение со следующим текстом: Поздравляем! Вы выиграли новый автомобиль BMW, для получения приза свяжитесь с нами по номеру ***. Позвонив по телефону, Анна узнала, что ей необходимо уплатить небольшую сумму в качестве таможенной пошлины за растаможивание автомобиля и получила номер карты, на которую нужна перевести сумму.  - В чём состоит опасность данной ситуации для личных финансов Анны Ф.?  - Как ей правильно поступить в данной ситуации?</vt:lpstr>
      <vt:lpstr>Листая ленту в социальной сети Аркадий увидел просьбу о помощи ребенку, которому требуется срочная операция, иначе он умрет. В обращении был указан номер карты, на которую можно перечислить материальную помощь. - В чём состоит опасность данной ситуации для личных финансов Аркадия? - Как ему правильно поступить в данной ситуации, если он хочет заняться благотворительностью? </vt:lpstr>
      <vt:lpstr>С Алексеем связался сотрудник банка, в котором у него открыт вклад, и попросил назвать ПИН-код его банковской карточки, объясняя это необходимостью проверить баланс карты.  - Объясните, в чём заключается опасность данной ситуации для личных финансов Алексея ? - Как ему в данной ситуации следует правильно поступить? </vt:lpstr>
      <vt:lpstr>Совершеннолетнему Дмитрию пришло SMS-сообщение с короткого номера: «Уважаемый клиент! Ваша карта заблокирована, перезвоните по телефону *** . Для оперативности приготовьте Ваши паспортные данные и следующие данные по Вашей карте: № и PIN-код. Наш оператор решит данную проблему после вашей идентификации». - В чём состоит опасность данной ситуации для личных финансов Дмитрия? - Как ему правильно поступить в данной ситуации? 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2020-03-02T14:58:10Z</dcterms:created>
  <dcterms:modified xsi:type="dcterms:W3CDTF">2020-12-17T09:25:53Z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