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265" r:id="rId3"/>
    <p:sldId id="266" r:id="rId4"/>
    <p:sldId id="277" r:id="rId5"/>
    <p:sldId id="278" r:id="rId6"/>
    <p:sldId id="279" r:id="rId7"/>
    <p:sldId id="280" r:id="rId8"/>
    <p:sldId id="269" r:id="rId9"/>
    <p:sldId id="275" r:id="rId10"/>
    <p:sldId id="284" r:id="rId11"/>
    <p:sldId id="282" r:id="rId12"/>
    <p:sldId id="283" r:id="rId13"/>
    <p:sldId id="285" r:id="rId14"/>
    <p:sldId id="273" r:id="rId15"/>
    <p:sldId id="274" r:id="rId16"/>
    <p:sldId id="288" r:id="rId17"/>
    <p:sldId id="289" r:id="rId18"/>
    <p:sldId id="286" r:id="rId19"/>
    <p:sldId id="287" r:id="rId20"/>
    <p:sldId id="28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0" autoAdjust="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EFE5B-4180-44A9-803A-55A14F88AE6C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B50DF-A3B0-4525-95AA-3B2E68C250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131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 rot="10800000" flipV="1">
            <a:off x="685800" y="2636911"/>
            <a:ext cx="7772400" cy="45719"/>
          </a:xfrm>
        </p:spPr>
        <p:txBody>
          <a:bodyPr>
            <a:noAutofit/>
          </a:bodyPr>
          <a:lstStyle/>
          <a:p>
            <a:r>
              <a:rPr lang="ru-RU" b="1" dirty="0" smtClean="0"/>
              <a:t>Естественнонаучная и математическая  грамотность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4686300"/>
            <a:ext cx="6400800" cy="952500"/>
          </a:xfrm>
        </p:spPr>
        <p:txBody>
          <a:bodyPr>
            <a:normAutofit/>
          </a:bodyPr>
          <a:lstStyle/>
          <a:p>
            <a:pPr algn="r"/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2" y="4293096"/>
            <a:ext cx="64807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«Наука – самое важное и самое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нужное в жизни человека»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А. Чехов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149080"/>
            <a:ext cx="4067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 </a:t>
            </a:r>
            <a:endParaRPr lang="ru-RU" dirty="0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683568" y="2348880"/>
            <a:ext cx="7772400" cy="720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533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0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Примеры естественнонаучной грамотности</a:t>
            </a:r>
            <a:endParaRPr lang="ru-RU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188641"/>
            <a:ext cx="87849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                                   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 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 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Ученику было предложено домашнее задание: Прочитайте текст, разбейте его на части, выделите главную мысль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ответьте на вопросы.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 В одном из бомбоубежищ г. Москвы были расставлены чашки с картофелем, смоченным раствором медного купороса. Это были приманки для плесневых грибов. Как только в чашках вырастал пушок из зеленой плесени его доставляли в лабораторию профессора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Ермольевой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на испытание. Ученые забывали об усталости, потому, что они искали способ борьбы за жизнь бойцов. Из этих грибков ученые получили наш первый отечественный…?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 Вопросы: 1. Что это за вещество?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чего его применяют?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Кто из бойцов был первый, кому было ведено это вещество?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Ответ на этот вопрос вы узнаете, прочитав рассказ из книги для чтения по  ботанике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429000"/>
            <a:ext cx="903649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2. 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- пилот самолета, летящего из Москвы в Куйбышев. Самолет везёт слитки самого распространённого металла в природе.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Вопросы: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I группа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Сколько лет пилоту?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Какой металл вёз самолет?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Почему этот металл в 1827 г. стоил 1200 рублей за 1 кг, а в 1900 г. — 1 рубль?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II группа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Какие свойства этого металла вам известны?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каких свойствах основывается применение этого металла?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Какие сплавы на основе этого металла вам известны?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 III группа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Что из этого металла производили во время ВОВ?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Где это мы можем увидеть в наше время?</a:t>
            </a:r>
          </a:p>
          <a:p>
            <a:endParaRPr lang="ru-RU" dirty="0"/>
          </a:p>
        </p:txBody>
      </p:sp>
      <p:pic>
        <p:nvPicPr>
          <p:cNvPr id="3074" name="Picture 2" descr="C:\Users\himiya\Desktop\14545717431_08_February_2016_i18058_s_dnem_rossiiskoi_nauki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149080"/>
            <a:ext cx="1800200" cy="19266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96752"/>
            <a:ext cx="87849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 математической грамотностью понимается способность человека мыслить математически, формулировать,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применять и интерпретировать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математику для решения задач в разнообразных практических контекстах. Она включает в себя способность выделить в различных ситуациях математическую проблему и решить её, а также наклонность выполнять такую деятельность.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332656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Математическая грамотность</a:t>
            </a:r>
            <a:endParaRPr lang="ru-RU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himiya\Desktop\EWigr33XsAcLnM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4725144"/>
            <a:ext cx="3175193" cy="17728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32656"/>
            <a:ext cx="896448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Три направления, выделяемые в математической грамотности 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проведения проверки математической грамотности были выделены три направления: виды деятельности, содержание, ситуации.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Виды деятельности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Задания, используемые в исследовании, группируются вокруг трех уровней компетентности. Первый –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воспроизведение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включает проверку определений или простых вычислений, характерных для обычной проверки математической подготовки учащихся.  Второй –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установление связей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требует интеграции математических фактов и методов для решения явно сформулированных и до некоторой степени знакомых математических задач. Третий -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размышления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включает проверку математического мышления, умения обобщать, глубоко понимать, использовать интуицию, анализировать предложенную ситуацию для выделения в ней проблемы, которая решается средствами математики, и формулирования этой проблемы.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 проверки в данном исследовании группируется вокруг некоторых общих явлений или типов проблем, которые возникают при рассмотрении этих явлений. В качестве таких явлений предлагаются следующие: количество, пространство и форма, изменение и зависимости, неопределенность.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Ситуации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Один из важных аспектов математической грамотности – это применение математики в различных ситуациях, которые связаны с личной и школьной жизнью, местным обществом, общественной жизнью, работой и отдыхом.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1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Примеры математической грамотности</a:t>
            </a:r>
            <a:endParaRPr lang="ru-RU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571480"/>
            <a:ext cx="778674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1.Для ремонта квартиры требуется 59 рулонов обоев. Сколько пачек клея нужно купить, если одна пачка рассчитана на 8 рулонов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Магазин делает пенсионерам скидку. Упаковка сосисок стоит в магазине 100 рублей. Пенсионер заплатил 92 рубля. Сколько процентов составляет скидка для пенсионеров?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3.В пачке 500 листов бумаги формата А4. За неделю в офисе расходуется 700 листов. Какое наименьшее количество пачек бумаги надо купить в офис на 4 недели?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8858280" cy="5424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056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indent="539750" algn="just"/>
            <a:r>
              <a:rPr lang="ru-RU" sz="2000" b="1" i="1" dirty="0" smtClean="0"/>
              <a:t> 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Мозговой штурм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53975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Основная цель МШ – развитие творческого стиля мышления.</a:t>
            </a:r>
          </a:p>
          <a:p>
            <a:pPr indent="53975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Перечислим дидактические ценности мозгового штурма:</a:t>
            </a:r>
          </a:p>
          <a:p>
            <a:pPr lvl="0" indent="53975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активная форма работы, хорошее дополнение и противовес репродуктивным формам учебы;</a:t>
            </a:r>
          </a:p>
          <a:p>
            <a:pPr lvl="0" indent="53975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учащиеся тренируют умение кратко и четко выражать свои мысли;</a:t>
            </a:r>
          </a:p>
          <a:p>
            <a:pPr lvl="0" indent="53975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участники штурма учатся слушать и слышать друг друга;</a:t>
            </a:r>
          </a:p>
          <a:p>
            <a:pPr indent="53975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МШ вызывает большой интерес учеников, на его основе</a:t>
            </a:r>
          </a:p>
          <a:p>
            <a:pPr indent="53975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	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Технология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53975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Обычно штурм проводится в группах численностью 5-8 человек.</a:t>
            </a:r>
          </a:p>
          <a:p>
            <a:pPr indent="53975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Группу инструктируют. Основное правило – никакой критики!</a:t>
            </a:r>
          </a:p>
          <a:p>
            <a:pPr indent="539750" algn="just"/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 этап: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Создание банка идей.</a:t>
            </a:r>
          </a:p>
          <a:p>
            <a:pPr indent="539750" algn="just"/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Главная цель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наработать как можно больше возможных решений.</a:t>
            </a:r>
          </a:p>
          <a:p>
            <a:pPr indent="539750" algn="just"/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 этап: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Анализ идей.</a:t>
            </a:r>
          </a:p>
          <a:p>
            <a:pPr indent="53975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 высказанные идеи группа рассматривает критически. При этом в каждой идее желательно найти что-то полезное.</a:t>
            </a:r>
          </a:p>
          <a:p>
            <a:pPr indent="539750" algn="just"/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 этап: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Обработка результатов.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559164"/>
            <a:ext cx="8858280" cy="5424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056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indent="539750" algn="just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Вода в трубе</a:t>
            </a:r>
          </a:p>
          <a:p>
            <a:pPr indent="53975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Условие. Достаточно простая и известная задача. Есть металлическая труба, проложенная под землёй, по которой течёт вода. Для устранения неполадок в работе системы, часть трубы раскопали и столкнулись с необходимостью определить, в какую сторону движется вода. Попытки выяснить это путём простукивания, на слух, завершились неудачей. Вопрос: как понять в какую сторону течёт вода в трубе? Нарушать герметичность трубы (сверлить, резать) нельзя.</a:t>
            </a:r>
          </a:p>
          <a:p>
            <a:pPr indent="539750"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Предполагаемое решение</a:t>
            </a:r>
          </a:p>
          <a:p>
            <a:pPr indent="53975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Решение. Эта задача решается очень просто. ТРИЗ предусматривает не только строгий алгоритм решения, но и чёткую проработку условий задания. Г. С.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Альтшуллер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всегда советовал перед началом работы попробовать сформулировать условия задачи другими словами. В нашем случае есть труба и вода, которая по ней движется. Воздействовать на трубу нельзя, значит нужно воздействовать на воду. Отсюда самое простое решение – нагреть трубу в одном месте, и по тому в какую сторону будет течь подогретая жидкость, нагревая и трубу, определить направление.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214290"/>
            <a:ext cx="8786842" cy="610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056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indent="53975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Одуванчики</a:t>
            </a:r>
          </a:p>
          <a:p>
            <a:pPr indent="542925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Условие. Одуванчики имеют набор хромосом очень качественно близкий к человеческому. Как это можно использовать при контроле работы атомной электростанции?</a:t>
            </a:r>
          </a:p>
          <a:p>
            <a:pPr indent="542925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Решение. </a:t>
            </a:r>
          </a:p>
          <a:p>
            <a:pPr indent="542925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одуванчик, и человек – системы, а тот факт, что их хромосомы похожи, даёт возможность судить о достоверности результатов экспериментов на растениях и в случае с людьми. Но ритмика у одуванчика чаще (смена поколений раз в год), что за достаточно короткий период времени позволяет проследить генетические изменения экземпляров, растущих рядом с АЭС, и сделать соответствующие выводы и о влиянии на человека.</a:t>
            </a:r>
          </a:p>
          <a:p>
            <a:pPr indent="53975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53975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53975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53975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53975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53975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14282" y="0"/>
            <a:ext cx="8429684" cy="622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056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indent="53975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Корм для рыбок</a:t>
            </a:r>
          </a:p>
          <a:p>
            <a:pPr indent="53975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Условие. У вас есть аквариум с рыбками, которые питаются циклопами. Вам нужно уехать на несколько дней и решить проблему с кормлением. Попросить помочь вы никого не можете. Запустить много циклопов за один раз нельзя – рыбки их съедят, и всё равно будут голодать. Как поступить в этом случае?</a:t>
            </a:r>
          </a:p>
          <a:p>
            <a:pPr indent="53975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Решение. </a:t>
            </a:r>
          </a:p>
          <a:p>
            <a:pPr indent="53975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Решением может служить перегородка аквариума стенкой из органического стекла с небольшими отверстиями – достаточными для движения циклопов сквозь них и, в то же время, ограничивающие движения рыбок на «сторону циклопов».</a:t>
            </a:r>
          </a:p>
          <a:p>
            <a:pPr indent="53975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53975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53975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53975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53975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53975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727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056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indent="53975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Безопасный бассейн</a:t>
            </a:r>
          </a:p>
          <a:p>
            <a:pPr indent="62865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Условие. Это скорее не задача, а упражнение на способность находить эффективные творческие решения. Цель – предложить максимально безопасный бассейн для людей, которые не умеют плавать.</a:t>
            </a:r>
          </a:p>
          <a:p>
            <a:pPr indent="628650" algn="just"/>
            <a:r>
              <a:rPr lang="ru-RU" sz="24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Предполагаемое решение</a:t>
            </a:r>
          </a:p>
          <a:p>
            <a:pPr indent="62865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Решение. Так, можно построить бассейн уникальной конструкции (с небольшой глубиной, верёвочными ограждениями для каждой дорожки, выталкивающими фонтанами). Также можно снабжать пловцов вспомогательными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плавсредствами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 примеру, спасательными жилетами. С точки зрения идеальности наиболее удачным вариантом можно считать предложение наполнить бассейн раствором концентрированной поваренной соли. В нём тело будет выталкиваться на поверхность без дополнительных усилий. </a:t>
            </a:r>
          </a:p>
          <a:p>
            <a:pPr indent="53975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53975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indent="53975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53975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53975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53975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53975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71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056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indent="53975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Лекарства для космонавтов</a:t>
            </a:r>
          </a:p>
          <a:p>
            <a:pPr indent="53975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Условие. Не многим известно, что «морской болезнью» страдают не только моряки и путешествующие по морю, но и космонавты. Лекарства от данного недуга существуют, но есть оговорки по его применению в условиях космоса. Так, малые дозы нужно принимать часто, что неудобно, а большие – вредно. Как решить эту проблему? </a:t>
            </a:r>
          </a:p>
          <a:p>
            <a:pPr indent="53975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Решение. Противоречие заключается в необходимости подачи в организм нужного количества лекарства без постоянного отвлечения на этот процесс космонавта. Эту идею реализовали в препарате, придя к выводу, что он должен усваиваться по частям, а не сразу. По этому принципу и были изобретены таблетки со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скополамином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помогающие космонавтам справиться с «морской болезнью». Они имеют форму плоского диска, который, как пластырь, крепится за ухом. При этом активное вещество вследствие диффузии нормировано попадает в организм.</a:t>
            </a:r>
          </a:p>
          <a:p>
            <a:pPr indent="53975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53975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53975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53975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53975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53975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548680"/>
            <a:ext cx="85689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 всегда представление о науке у человека, общества бывает полным и достоверным. Люди не видят полноценной значимости научных знаний в повседневной жизни.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Естественнонаучная компетентность общества должна проявляется в практическом применении новых открытий, т. е. в выдвижении учеными фундаментальных естественнонаучных идей, которые будут полезны для общества.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himiya\Desktop\clip-art-png-favpng-wGqbrwjfcSiR0NQh3qtjTYQg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221088"/>
            <a:ext cx="2237104" cy="1988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1"/>
            <a:ext cx="86409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Пример модельного ответа</a:t>
            </a:r>
          </a:p>
          <a:p>
            <a:pPr algn="ctr"/>
            <a:endParaRPr lang="ru-RU" sz="24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Памятка для Саши</a:t>
            </a:r>
          </a:p>
          <a:p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Не  буди хомяка днем, иначе он может укусить.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2.Не  корми хомяка шоколадом и цитрусовыми.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Корми хомяка злаковыми, фруктами, используй специальный корм.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Не  купай хомяка.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Поставь для любимца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купалку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песком.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 Не держи несколько хомяков в одной клетке, если не планируешь их разводить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8. Выпиши или возьми в библиотеке газету    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1680" y="5949280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Всего 8 баллов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5229200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Верно дан совет по уходу за Сашиным хомячком  - 1 балл (за каждый совет)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imiya\Desktop\Новая папка\slide-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36496" cy="67413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27784" y="0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«Методы научного познания»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268760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— это приём мышления, который подразумевает разъединение целостного 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предмета на составляющие части (стороны, признаки, свойства или отношения) с целью их всестороннего изучения. </a:t>
            </a:r>
          </a:p>
          <a:p>
            <a:pPr marL="342900" indent="-342900">
              <a:buAutoNum type="arabicPeriod"/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 Синтез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— это приём мышления, который подразумевает соединение ранее выделенных частей (сторон, признаков, свойств или отношений) предмета в единое целое.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Абстрагирование —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это приём мышления, который заключается в отвлечении от ряда свойств и отношений изучаемого явления с одновременным выделением интересующих исследователя свойств и отношений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Обобщение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— это приём мышления, в результате которого устанавливаются общие свойства и признаки объектов. Операция обобщения осуществляется как переход от частного или менее общего понятия и суждения к более общему понятию или суждению.</a:t>
            </a:r>
          </a:p>
          <a:p>
            <a:pPr marL="342900" indent="-342900">
              <a:buAutoNum type="arabicPeriod"/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 Индукция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— это способ рассуждения и метод исследования, в котором общий вывод строится на основе частных посылок .</a:t>
            </a:r>
          </a:p>
          <a:p>
            <a:pPr marL="342900" indent="-342900">
              <a:buAutoNum type="arabicPeriod"/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 Дедукция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— это способ рассуждения, посредством которого из общих посылок с необходимостью следует заключение частного характера. 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Аналогия —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это приём познания, при котором на основе сходства объектов в одних признаках заключают об их сходстве и в других признаках. Различают две формы проявления аналогии в познании: ассоциативная и логическая аналогии.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Моделирование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— это изучение объекта (оригинала) путём создания и исследования его копии (модели), замещающей оригинал с определённых сторон, интересующих познание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476672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Универсальные методы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124744"/>
            <a:ext cx="81369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u="sng" dirty="0" err="1" smtClean="0">
                <a:latin typeface="Times New Roman" pitchFamily="18" charset="0"/>
                <a:cs typeface="Times New Roman" pitchFamily="18" charset="0"/>
              </a:rPr>
              <a:t>Эмпирическо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 знание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>целом, эмпирический уровень познания складывается из следующих основных шагов:  Подготовка эмпирического исследования.  Получение исходных данных.  Формирование научных фактов, на основе полученных данных.  Первичная рациональная обработка научных фактов (систематизация, классификация и обобщение) с целью установления эмпирических зависимостей. </a:t>
            </a:r>
          </a:p>
          <a:p>
            <a:pPr marL="342900" indent="-342900">
              <a:buAutoNum type="arabicPeriod"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Наблюдение</a:t>
            </a:r>
            <a:r>
              <a:rPr lang="ru-RU" dirty="0" smtClean="0"/>
              <a:t> представляет собой целенаправленное восприятие явлений объективной действительности, в ходе которого наблюдатель получает знание о внешних сторонах, свойствах и отношениях изучаемого объекта </a:t>
            </a:r>
          </a:p>
          <a:p>
            <a:pPr marL="342900" indent="-342900">
              <a:buAutoNum type="arabicPeriod"/>
            </a:pPr>
            <a:r>
              <a:rPr lang="ru-RU" dirty="0" smtClean="0"/>
              <a:t>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Эмпирическое описание </a:t>
            </a:r>
            <a:r>
              <a:rPr lang="ru-RU" dirty="0" smtClean="0"/>
              <a:t>— это фиксация средствами естественного или искусственного языка сведений об объектах, данных в наблюдении.</a:t>
            </a:r>
          </a:p>
          <a:p>
            <a:pPr marL="342900" indent="-342900">
              <a:buAutoNum type="arabicPeriod"/>
            </a:pPr>
            <a:r>
              <a:rPr lang="ru-RU" dirty="0" smtClean="0"/>
              <a:t>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Измерение</a:t>
            </a:r>
            <a:r>
              <a:rPr lang="ru-RU" dirty="0" smtClean="0"/>
              <a:t> — это познавательная операция, в результате которой получается численное значение измеряемых величин.</a:t>
            </a:r>
          </a:p>
          <a:p>
            <a:pPr marL="342900" indent="-342900">
              <a:buAutoNum type="arabicPeriod"/>
            </a:pPr>
            <a:r>
              <a:rPr lang="ru-RU" dirty="0" smtClean="0"/>
              <a:t>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Эксперимент </a:t>
            </a:r>
            <a:r>
              <a:rPr lang="ru-RU" dirty="0" smtClean="0"/>
              <a:t>— особый опыт, имеющий познавательный, целенаправленный, методический характер, который проводится в искусственных (специально заданных), воспроизводимых условиях путём их контролируемого изменения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332656"/>
            <a:ext cx="561662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«Методы научного познания»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260648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Теоретические научные методы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124744"/>
            <a:ext cx="76328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ТЕОРЕТИЧЕСКИЕ ЗНАНИЯ.</a:t>
            </a:r>
          </a:p>
          <a:p>
            <a:pPr marL="342900" indent="-342900"/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широком смысле слова под «теоретическим» понимается познавательная деятельность вообще. В этом смысле «теория» часто сопоставляется с практической деятельностью человека. Здесь обычно говорят о соотношении теории и практики, теоретической и практической деятельности человека.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МЫСЛЕННЫЙ ЭКСПЕРИМЕНТ. </a:t>
            </a:r>
          </a:p>
          <a:p>
            <a:pPr marL="342900" indent="-342900"/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методологии науки мысленный эксперимент трактуется, с одной стороны, как мысленный процесс, представляющий план будущего реального эксперимента; с другой стороны, под мысленным экспериментом понимается особый вид мыслительной деятельности, при котором не просто продумывается ход реального эксперимента, а осуществляется такая комбинация мыслительных образов, которые в действительности вообще не могут быть реализованы.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404664"/>
            <a:ext cx="36249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Контексты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124744"/>
            <a:ext cx="81369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Контекстом можно назвать тематическую область, к которой относится описанная в задании проблемная ситуация. Например, в PISA эти ситуации группируются по следующим контекстам: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• здоровье •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природные ресурсы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окружающая среда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опасности и риски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• связь науки и технологий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0"/>
            <a:ext cx="61926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Примерный перечень умений и навыков школьников в развитии естественнонаучной функциональной грамотности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988840"/>
            <a:ext cx="82089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Использовать естественнонаучные знания в жизненных ситуациях.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Выявлять особенности естественнонаучного исследования. 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Делать выводы, формулировать ответ в понятной форме. 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Уметь описывать, объяснять и прогнозировать естественнонаучные явления.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Уметь интерпретировать научную аргументацию и выводы.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Понимать методы научных исследований.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Выявлять вопросы и проблемы, которые могут быть решены с помощью научных методов. 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Перечислять явления, факты, события. 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Сравнивать объекты, события, факты. 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 Объяснять явления, события, факты. 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 Характеризовать объекты, события, факты.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11. Анализировать события, явления и т.д.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12. Видеть суть проблемы.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13. Составлять конспект, план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т.д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88640"/>
            <a:ext cx="7704856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Уровни грамотности:</a:t>
            </a: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Высокий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уровень естественнонаучной грамотности.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Когда обучающиеся могут выполнить задания, требующие объяснения явления, проанализировать результаты ранее проведенных исследований, сравнить данные, привести факты для подтверждения своей позиции или оценке различных точек зрения.</a:t>
            </a:r>
          </a:p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Средний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уровень естественнонаучной грамотности 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Когда обучающиеся находить вопросы, на которые могла ответить наука; определить элементы научного исследования; представить информацию, подтверждающую сформулированные в задании выводы.</a:t>
            </a:r>
          </a:p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Низкий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уровень естественнонаучной грамотности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Когда обучающиеся, способны воспроизводить термины, факты, простые правила, приводить примеры явлений и использовать основные естественнонаучные понятия для формулирования выводов или подтверждения правильности уже сформулированных выводов.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7869057</TotalTime>
  <Words>1519</Words>
  <Application>Microsoft Office PowerPoint</Application>
  <PresentationFormat>Экран (4:3)</PresentationFormat>
  <Paragraphs>159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Естественнонаучная и математическая  грамотность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 по химии</dc:title>
  <dc:creator>Наталья</dc:creator>
  <cp:lastModifiedBy>himiya</cp:lastModifiedBy>
  <cp:revision>56</cp:revision>
  <dcterms:created xsi:type="dcterms:W3CDTF">2014-10-17T02:12:13Z</dcterms:created>
  <dcterms:modified xsi:type="dcterms:W3CDTF">2005-12-31T17:07:21Z</dcterms:modified>
</cp:coreProperties>
</file>