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75" r:id="rId4"/>
    <p:sldId id="268" r:id="rId5"/>
    <p:sldId id="263" r:id="rId6"/>
    <p:sldId id="258" r:id="rId7"/>
    <p:sldId id="267" r:id="rId8"/>
    <p:sldId id="270" r:id="rId9"/>
    <p:sldId id="260" r:id="rId10"/>
    <p:sldId id="271" r:id="rId11"/>
    <p:sldId id="272" r:id="rId12"/>
    <p:sldId id="273" r:id="rId13"/>
    <p:sldId id="274" r:id="rId14"/>
    <p:sldId id="262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8" y="428605"/>
            <a:ext cx="7358084" cy="17859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иды</a:t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изобразительного</a:t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искусства</a:t>
            </a:r>
            <a:endParaRPr lang="ru-RU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15074" y="5500701"/>
            <a:ext cx="2500301" cy="92867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Урок обобщения знаний.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2" descr="http://www.tunnel.ru/i/997/131144774514849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520950"/>
            <a:ext cx="244792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paintingart.ru/joomgallery/originals/___3/__4/___40/_20111012_16786524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2492375"/>
            <a:ext cx="2665413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www.mifyrima.ru/show_image_spPGNewspro.php?filename=/2010/10/minerva.jpg&amp;cat=1&amp;pid=129&amp;cache=fal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1357299"/>
            <a:ext cx="208756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ru-RU" dirty="0" smtClean="0"/>
              <a:t>№5.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Найдите соответствие между философскими категориями «</a:t>
            </a:r>
            <a:r>
              <a:rPr lang="ru-RU" dirty="0" err="1" smtClean="0"/>
              <a:t>общее-особенное</a:t>
            </a:r>
            <a:r>
              <a:rPr lang="ru-RU" dirty="0" smtClean="0"/>
              <a:t>- единичное» и данными понятиями:</a:t>
            </a:r>
          </a:p>
          <a:p>
            <a:r>
              <a:rPr lang="ru-RU" dirty="0" smtClean="0"/>
              <a:t>1. «Давид» Микеланджело, 2. Глыба мрамора, 3. Скульптура.</a:t>
            </a:r>
          </a:p>
          <a:p>
            <a:r>
              <a:rPr lang="ru-RU" dirty="0" smtClean="0"/>
              <a:t>1.Графика, 2.Линия, 3. «Голубь мира» П.Пикассо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Сверхтеплый</a:t>
            </a:r>
            <a:r>
              <a:rPr lang="ru-RU" dirty="0" smtClean="0"/>
              <a:t> колорит 2. Живопись, 3. В.Ван </a:t>
            </a:r>
            <a:r>
              <a:rPr lang="ru-RU" dirty="0" err="1" smtClean="0"/>
              <a:t>Гог</a:t>
            </a:r>
            <a:r>
              <a:rPr lang="ru-RU" dirty="0" smtClean="0"/>
              <a:t> «Подсолнухи»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Общее – скульптура, особенное- глыба мрамора, единичное – «Давид» Микеланджело</a:t>
            </a:r>
          </a:p>
          <a:p>
            <a:r>
              <a:rPr lang="ru-RU" dirty="0" smtClean="0"/>
              <a:t>2.Общее – графика, особенное – линия, единичное - «Голубь мира» П.Пикассо</a:t>
            </a:r>
          </a:p>
          <a:p>
            <a:r>
              <a:rPr lang="ru-RU" dirty="0" smtClean="0"/>
              <a:t>3.Общее- живопись, особенное – </a:t>
            </a:r>
            <a:r>
              <a:rPr lang="ru-RU" dirty="0" err="1" smtClean="0"/>
              <a:t>сверхтеплый</a:t>
            </a:r>
            <a:r>
              <a:rPr lang="ru-RU" dirty="0" smtClean="0"/>
              <a:t> колорит, единичное - В.Ван </a:t>
            </a:r>
            <a:r>
              <a:rPr lang="ru-RU" dirty="0" err="1" smtClean="0"/>
              <a:t>Гог</a:t>
            </a:r>
            <a:r>
              <a:rPr lang="ru-RU" dirty="0" smtClean="0"/>
              <a:t> «Подсолнухи»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ru-RU" dirty="0" smtClean="0"/>
              <a:t>№6.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Найдите лишнее понятие, объясните свой выбор</a:t>
            </a:r>
          </a:p>
          <a:p>
            <a:pPr>
              <a:buNone/>
            </a:pPr>
            <a:r>
              <a:rPr lang="ru-RU" dirty="0" smtClean="0"/>
              <a:t>1.А) Рельеф Б) Скульптура. В) Живопись</a:t>
            </a:r>
          </a:p>
          <a:p>
            <a:pPr>
              <a:buNone/>
            </a:pPr>
            <a:r>
              <a:rPr lang="ru-RU" dirty="0" smtClean="0"/>
              <a:t>2.А) Графика Б) Живопись В) Ксилография</a:t>
            </a:r>
          </a:p>
          <a:p>
            <a:pPr>
              <a:buNone/>
            </a:pPr>
            <a:r>
              <a:rPr lang="ru-RU" dirty="0" smtClean="0"/>
              <a:t>3.А) Мозаика Б) Графика,  В) Скульптура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1.Рельеф – лишнее понятие. Является видом скульптуры. Скульптура и живопись виды изобразительного искусства.</a:t>
            </a:r>
          </a:p>
          <a:p>
            <a:pPr>
              <a:buNone/>
            </a:pPr>
            <a:r>
              <a:rPr lang="ru-RU" dirty="0" smtClean="0"/>
              <a:t>2. Ксилография – лишнее понятие. Является видом графики. Живопись и графика - виды изобразительного искусства.</a:t>
            </a:r>
          </a:p>
          <a:p>
            <a:pPr>
              <a:buNone/>
            </a:pPr>
            <a:r>
              <a:rPr lang="ru-RU" dirty="0" smtClean="0"/>
              <a:t>3.Мозаика – лишнее понятие. Является видом живописи.</a:t>
            </a:r>
          </a:p>
          <a:p>
            <a:pPr>
              <a:buNone/>
            </a:pPr>
            <a:r>
              <a:rPr lang="ru-RU" dirty="0" smtClean="0"/>
              <a:t>Графика и скульптура - виды изобразительного искусства.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Задание №7.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Выполнение практической работы.</a:t>
            </a:r>
          </a:p>
          <a:p>
            <a:pPr>
              <a:buNone/>
            </a:pPr>
            <a:r>
              <a:rPr lang="ru-RU" sz="2400" dirty="0" smtClean="0"/>
              <a:t>     1 группа – изображение эскиза предмета (живопись)</a:t>
            </a:r>
          </a:p>
          <a:p>
            <a:pPr>
              <a:buNone/>
            </a:pPr>
            <a:r>
              <a:rPr lang="ru-RU" sz="2400" dirty="0" smtClean="0"/>
              <a:t>     2 группа - изображение эскиза предмета (графика)</a:t>
            </a:r>
          </a:p>
          <a:p>
            <a:pPr>
              <a:buNone/>
            </a:pPr>
            <a:r>
              <a:rPr lang="ru-RU" sz="2400" dirty="0" smtClean="0"/>
              <a:t>     3 группа- изображение эскиза предмета (скульптура)</a:t>
            </a:r>
            <a:endParaRPr lang="ru-RU" sz="2400" dirty="0"/>
          </a:p>
        </p:txBody>
      </p:sp>
      <p:pic>
        <p:nvPicPr>
          <p:cNvPr id="5" name="Picture 7" descr="0a0a0ca9ee53037438901ac02271d0d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857884" y="4214818"/>
            <a:ext cx="2500330" cy="2081210"/>
          </a:xfrm>
          <a:prstGeom prst="rect">
            <a:avLst/>
          </a:prstGeom>
          <a:noFill/>
        </p:spPr>
      </p:pic>
      <p:pic>
        <p:nvPicPr>
          <p:cNvPr id="6" name="Содержимое 3" descr="r_pic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000364" y="4214818"/>
            <a:ext cx="2357454" cy="2357454"/>
          </a:xfrm>
          <a:prstGeom prst="rect">
            <a:avLst/>
          </a:prstGeom>
        </p:spPr>
      </p:pic>
      <p:pic>
        <p:nvPicPr>
          <p:cNvPr id="7" name="Рисунок 8" descr="REDCLR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14348" y="4572008"/>
            <a:ext cx="1857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Подведение итогов.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17-18 </a:t>
            </a:r>
            <a:r>
              <a:rPr lang="ru-RU" dirty="0" smtClean="0"/>
              <a:t>баллов </a:t>
            </a:r>
            <a:r>
              <a:rPr lang="ru-RU" dirty="0" smtClean="0"/>
              <a:t> - «</a:t>
            </a:r>
            <a:r>
              <a:rPr lang="ru-RU" dirty="0" smtClean="0"/>
              <a:t>5» </a:t>
            </a:r>
          </a:p>
          <a:p>
            <a:r>
              <a:rPr lang="ru-RU" dirty="0" smtClean="0"/>
              <a:t>10</a:t>
            </a:r>
            <a:r>
              <a:rPr lang="ru-RU" dirty="0" smtClean="0"/>
              <a:t>-16 баллов - «</a:t>
            </a:r>
            <a:r>
              <a:rPr lang="ru-RU" dirty="0" smtClean="0"/>
              <a:t>4»</a:t>
            </a:r>
          </a:p>
          <a:p>
            <a:r>
              <a:rPr lang="ru-RU" smtClean="0"/>
              <a:t>   8 -9 баллов - </a:t>
            </a:r>
            <a:r>
              <a:rPr lang="ru-RU" dirty="0" smtClean="0"/>
              <a:t>«3»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Лист контроля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Фамилия, имя  _________________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214554"/>
          <a:ext cx="6096000" cy="3429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16"/>
                <a:gridCol w="4333884"/>
              </a:tblGrid>
              <a:tr h="452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Задание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Баллы</a:t>
                      </a:r>
                    </a:p>
                  </a:txBody>
                  <a:tcPr marL="68580" marR="68580" marT="0" marB="0"/>
                </a:tc>
              </a:tr>
              <a:tr h="595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5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5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5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5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итого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Задание № 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Восстановите </a:t>
            </a:r>
            <a:r>
              <a:rPr lang="ru-RU" dirty="0" smtClean="0"/>
              <a:t>содержание понятия.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Виды  </a:t>
            </a:r>
            <a:r>
              <a:rPr lang="ru-RU" dirty="0" smtClean="0"/>
              <a:t>изобразительного искусства………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№ </a:t>
            </a:r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Раскрыть </a:t>
            </a:r>
            <a:r>
              <a:rPr lang="ru-RU" dirty="0" smtClean="0"/>
              <a:t>понятия по содержание и объему, используя текст «Виды изобразительного искусства</a:t>
            </a:r>
            <a:r>
              <a:rPr lang="ru-RU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«живопись», «графика», «скульптура».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Живопись — вид изобразительного искусства, связанный с передачей зрительных образов посредством нанесения красок на твёрдую или гибкую поверхность (1 балл).</a:t>
            </a:r>
          </a:p>
          <a:p>
            <a:r>
              <a:rPr lang="ru-RU" dirty="0" smtClean="0"/>
              <a:t>Скульптура–вид изобразительного искусства, произведения которого имеют объемную трехмерную форму и выполняются из твердых или пластичных материалов (1 балл). </a:t>
            </a:r>
          </a:p>
          <a:p>
            <a:r>
              <a:rPr lang="ru-RU" dirty="0" smtClean="0"/>
              <a:t>Графика – вид изобразительного искусства, основой языка художественной выразительности является линия, точка, пятно, тон (1 балл).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Задание </a:t>
            </a:r>
            <a:r>
              <a:rPr lang="ru-RU" sz="3600" dirty="0" smtClean="0"/>
              <a:t>3.Найти </a:t>
            </a:r>
            <a:r>
              <a:rPr lang="ru-RU" sz="3600" dirty="0" smtClean="0"/>
              <a:t>ошибку в логической схеме.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(2 балла) – 2 мин.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buNone/>
            </a:pPr>
            <a:r>
              <a:rPr lang="ru-RU" dirty="0" smtClean="0"/>
              <a:t>Виды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3357554" y="2143116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3786182" y="2714620"/>
            <a:ext cx="150019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357686" y="2143116"/>
            <a:ext cx="207170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428860" y="2500306"/>
            <a:ext cx="1000132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живопись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071934" y="3643314"/>
            <a:ext cx="912812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Графика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072198" y="2500307"/>
            <a:ext cx="1143008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Скульптура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1571604" y="2857496"/>
            <a:ext cx="1285884" cy="1785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027" idx="2"/>
          </p:cNvCxnSpPr>
          <p:nvPr/>
        </p:nvCxnSpPr>
        <p:spPr>
          <a:xfrm rot="5400000">
            <a:off x="4085823" y="4486681"/>
            <a:ext cx="857256" cy="277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027" idx="2"/>
          </p:cNvCxnSpPr>
          <p:nvPr/>
        </p:nvCxnSpPr>
        <p:spPr>
          <a:xfrm rot="16200000" flipH="1">
            <a:off x="4978798" y="3621484"/>
            <a:ext cx="285752" cy="1186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027" idx="2"/>
          </p:cNvCxnSpPr>
          <p:nvPr/>
        </p:nvCxnSpPr>
        <p:spPr>
          <a:xfrm rot="5400000">
            <a:off x="3692914" y="3665144"/>
            <a:ext cx="428628" cy="1242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 flipV="1">
            <a:off x="2143108" y="2857496"/>
            <a:ext cx="642942" cy="1107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028" idx="2"/>
          </p:cNvCxnSpPr>
          <p:nvPr/>
        </p:nvCxnSpPr>
        <p:spPr>
          <a:xfrm rot="5400000">
            <a:off x="5965043" y="3036092"/>
            <a:ext cx="785816" cy="571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028" idx="2"/>
          </p:cNvCxnSpPr>
          <p:nvPr/>
        </p:nvCxnSpPr>
        <p:spPr>
          <a:xfrm rot="16200000" flipH="1">
            <a:off x="6322232" y="3250405"/>
            <a:ext cx="1285883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028" idx="2"/>
          </p:cNvCxnSpPr>
          <p:nvPr/>
        </p:nvCxnSpPr>
        <p:spPr>
          <a:xfrm rot="16200000" flipH="1">
            <a:off x="7036612" y="2536025"/>
            <a:ext cx="571503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22300" y="2857497"/>
            <a:ext cx="1092180" cy="5000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Станковая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rot="5400000">
            <a:off x="1571604" y="3429000"/>
            <a:ext cx="178595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027" idx="2"/>
          </p:cNvCxnSpPr>
          <p:nvPr/>
        </p:nvCxnSpPr>
        <p:spPr>
          <a:xfrm rot="16200000" flipH="1">
            <a:off x="4514451" y="4085831"/>
            <a:ext cx="1143008" cy="1115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85786" y="3929066"/>
            <a:ext cx="1428760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Монументальная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428728" y="4643446"/>
            <a:ext cx="1143008" cy="336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натюрморт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786050" y="4500571"/>
            <a:ext cx="1214446" cy="2857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линогравюра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714744" y="4929199"/>
            <a:ext cx="928694" cy="3571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портрет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5000628" y="5214950"/>
            <a:ext cx="1214446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литография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357818" y="4357695"/>
            <a:ext cx="1143008" cy="3571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ксилография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214942" y="3714753"/>
            <a:ext cx="1428760" cy="2857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монументальная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6643702" y="4286257"/>
            <a:ext cx="1000132" cy="2857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станковая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7572396" y="3500439"/>
            <a:ext cx="928694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мелкая пластика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Натюрморт - 1 балл</a:t>
            </a:r>
          </a:p>
          <a:p>
            <a:r>
              <a:rPr lang="ru-RU" dirty="0" smtClean="0"/>
              <a:t>Портрет – 1 балл</a:t>
            </a:r>
            <a:endParaRPr lang="ru-RU" dirty="0"/>
          </a:p>
        </p:txBody>
      </p:sp>
      <p:pic>
        <p:nvPicPr>
          <p:cNvPr id="5" name="Picture 8" descr="http://ig.att.oho.lv/756/766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571612"/>
            <a:ext cx="264318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1822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500438"/>
            <a:ext cx="221457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</a:t>
            </a:r>
            <a:r>
              <a:rPr lang="ru-RU" dirty="0" smtClean="0"/>
              <a:t>№4.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Выделите </a:t>
            </a:r>
            <a:r>
              <a:rPr lang="ru-RU" dirty="0" smtClean="0"/>
              <a:t>существенные признаки видов изобразительного искусства.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Задание </a:t>
            </a:r>
            <a:r>
              <a:rPr lang="ru-RU" sz="3200" dirty="0" smtClean="0"/>
              <a:t>4.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1417320"/>
          <a:ext cx="6096000" cy="351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8779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изобразительного искусства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Существенные признаки</a:t>
                      </a:r>
                      <a:endParaRPr lang="ru-RU" dirty="0"/>
                    </a:p>
                  </a:txBody>
                  <a:tcPr/>
                </a:tc>
              </a:tr>
              <a:tr h="8779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 Живопись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Основа языка - цвет</a:t>
                      </a:r>
                      <a:endParaRPr lang="ru-RU" dirty="0"/>
                    </a:p>
                  </a:txBody>
                  <a:tcPr/>
                </a:tc>
              </a:tr>
              <a:tr h="8779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2.Графика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Основа языка – черное и белое </a:t>
                      </a:r>
                      <a:endParaRPr lang="ru-RU" dirty="0"/>
                    </a:p>
                  </a:txBody>
                  <a:tcPr/>
                </a:tc>
              </a:tr>
              <a:tr h="8779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3.Скульптура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Основа языка - объем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3" descr="D:\Данные\Мой документы\Мои рисунки\Безымянный13.bmp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 r="16309"/>
          <a:stretch>
            <a:fillRect/>
          </a:stretch>
        </p:blipFill>
        <p:spPr bwMode="auto">
          <a:xfrm>
            <a:off x="6786578" y="2357430"/>
            <a:ext cx="71437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festival.1september.ru/articles/610331/img2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58016" y="3286124"/>
            <a:ext cx="571504" cy="5715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9" name="Picture 12" descr="317bd15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4214818"/>
            <a:ext cx="42862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440</Words>
  <PresentationFormat>Экран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Виды  изобразительного искусства</vt:lpstr>
      <vt:lpstr>Лист контроля</vt:lpstr>
      <vt:lpstr>Задание № 1 </vt:lpstr>
      <vt:lpstr>Задание № 2  </vt:lpstr>
      <vt:lpstr>Слайд 5</vt:lpstr>
      <vt:lpstr>Задание 3.Найти ошибку в логической схеме. (2 балла) – 2 мин.</vt:lpstr>
      <vt:lpstr>Слайд 7</vt:lpstr>
      <vt:lpstr>Задание №4.  </vt:lpstr>
      <vt:lpstr>Задание 4.  </vt:lpstr>
      <vt:lpstr>Задание №5. </vt:lpstr>
      <vt:lpstr>Слайд 11</vt:lpstr>
      <vt:lpstr>Задание №6. </vt:lpstr>
      <vt:lpstr>Слайд 13</vt:lpstr>
      <vt:lpstr>Задание №7.</vt:lpstr>
      <vt:lpstr>Подведение итогов.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 изобразительного искусства</dc:title>
  <cp:lastModifiedBy>User</cp:lastModifiedBy>
  <cp:revision>25</cp:revision>
  <dcterms:modified xsi:type="dcterms:W3CDTF">2016-06-23T12:05:00Z</dcterms:modified>
</cp:coreProperties>
</file>