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294E-1ED4-4E07-A635-78B2E59D4B36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C2633-28F7-4FE7-8F91-FF6546BCA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96752"/>
            <a:ext cx="7743852" cy="475252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Мастер класс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тема: «Приемы формирования </a:t>
            </a:r>
            <a:r>
              <a:rPr lang="ru-RU" sz="2400" dirty="0" err="1" smtClean="0"/>
              <a:t>общеучебных</a:t>
            </a:r>
            <a:r>
              <a:rPr lang="ru-RU" sz="2400" dirty="0" smtClean="0"/>
              <a:t>  и </a:t>
            </a:r>
            <a:r>
              <a:rPr lang="ru-RU" sz="2400" dirty="0" err="1" smtClean="0"/>
              <a:t>познавательнных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компетенциий</a:t>
            </a:r>
            <a:r>
              <a:rPr lang="ru-RU" sz="2400" dirty="0" smtClean="0"/>
              <a:t> на уроках географии, используя современный дидактический инструментарий познания, разработанный в системе теории и технологии Способа диалектического обучения»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Разработал:</a:t>
            </a:r>
            <a:br>
              <a:rPr lang="ru-RU" sz="2400" dirty="0" smtClean="0"/>
            </a:br>
            <a:r>
              <a:rPr lang="ru-RU" sz="2400" dirty="0" smtClean="0"/>
              <a:t>учитель географии высшей категории  </a:t>
            </a:r>
            <a:r>
              <a:rPr lang="ru-RU" sz="2400" dirty="0" err="1" smtClean="0"/>
              <a:t>Чернышова</a:t>
            </a:r>
            <a:r>
              <a:rPr lang="ru-RU" sz="2400" dirty="0" smtClean="0"/>
              <a:t> Л.Л.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0"/>
            <a:ext cx="59046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МКОУ «Туруханская СШ №1»</a:t>
            </a:r>
          </a:p>
          <a:p>
            <a:endParaRPr lang="ru-RU" sz="2000" dirty="0" smtClean="0"/>
          </a:p>
          <a:p>
            <a:r>
              <a:rPr lang="ru-RU" sz="2000" dirty="0" smtClean="0"/>
              <a:t>Обучать </a:t>
            </a:r>
            <a:r>
              <a:rPr lang="ru-RU" sz="2000" dirty="0" smtClean="0"/>
              <a:t>– значит вдвойне учиться. Ж. </a:t>
            </a:r>
            <a:r>
              <a:rPr lang="ru-RU" sz="2000" dirty="0" err="1" smtClean="0"/>
              <a:t>Жубер</a:t>
            </a:r>
            <a:endParaRPr lang="ru-RU" sz="20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- целое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Гора - склон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 - действительность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Высокие горы</a:t>
                      </a:r>
                      <a:r>
                        <a:rPr lang="ru-RU" baseline="0" dirty="0" smtClean="0"/>
                        <a:t> – низкие горы (высокие горы возникли как действительность из земной коры под действием внутренних  сил и, возникнув, породили новую  возможность – превращение в низкие горы под  воздействием процессов выветривания)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Необходимость - случайность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Выветривание</a:t>
                      </a:r>
                      <a:r>
                        <a:rPr lang="ru-RU" baseline="0" dirty="0" smtClean="0"/>
                        <a:t> гор – скалистые формы, сглаженные формы (разрушение гор происходит с необходимостью, а разрушение до мягких или скалистых форм – случайность)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Задание  в предложенном тексте найти противоречия, выделить категории диалектики. 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Котловины Ладожского и Онежского </a:t>
            </a:r>
            <a:r>
              <a:rPr lang="ru-RU" dirty="0" err="1" smtClean="0"/>
              <a:t>озеров</a:t>
            </a:r>
            <a:r>
              <a:rPr lang="ru-RU" dirty="0" smtClean="0"/>
              <a:t> обработаны ледником, но основные углубления тектонические, </a:t>
            </a:r>
            <a:r>
              <a:rPr lang="ru-RU" err="1" smtClean="0"/>
              <a:t>так</a:t>
            </a:r>
            <a:r>
              <a:rPr lang="ru-RU" smtClean="0"/>
              <a:t>, что </a:t>
            </a:r>
            <a:r>
              <a:rPr lang="ru-RU" dirty="0" smtClean="0"/>
              <a:t>котловины следует считать тектоническими, хотя в учебниках географии 8 класс они определены как ледниковые.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Цель: показать возможность формирования </a:t>
            </a:r>
            <a:r>
              <a:rPr lang="ru-RU" dirty="0" err="1" smtClean="0"/>
              <a:t>общеучебных</a:t>
            </a:r>
            <a:r>
              <a:rPr lang="ru-RU" dirty="0" smtClean="0"/>
              <a:t> и познавательных УУД в преподавании географии, используя современный дидактический инструментарий познания.</a:t>
            </a:r>
          </a:p>
          <a:p>
            <a:r>
              <a:rPr lang="ru-RU" dirty="0" smtClean="0"/>
              <a:t>Задачи</a:t>
            </a:r>
          </a:p>
          <a:p>
            <a:pPr>
              <a:buNone/>
            </a:pPr>
            <a:r>
              <a:rPr lang="ru-RU" dirty="0" smtClean="0"/>
              <a:t>1.Представить собственный опыт работы с карточками №4,5</a:t>
            </a:r>
          </a:p>
          <a:p>
            <a:pPr>
              <a:buNone/>
            </a:pPr>
            <a:r>
              <a:rPr lang="ru-RU" dirty="0" smtClean="0"/>
              <a:t>2.Научить использовать комплект карточек СДО, в преподавании любого предмета.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Вследствие чего современный дидактический инструментарий необходимо использовать при работе с информацией?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С целью развития у учащихся большинства познавательных</a:t>
            </a:r>
          </a:p>
          <a:p>
            <a:pPr>
              <a:buNone/>
            </a:pPr>
            <a:r>
              <a:rPr lang="ru-RU" sz="2800" dirty="0" smtClean="0"/>
              <a:t>УУД (анализ, синтез ,выбор оснований и критериев для</a:t>
            </a:r>
          </a:p>
          <a:p>
            <a:pPr>
              <a:buNone/>
            </a:pPr>
            <a:r>
              <a:rPr lang="ru-RU" sz="2800" dirty="0" smtClean="0"/>
              <a:t>сравнения и т.д.) в Способе диалектического обучения</a:t>
            </a:r>
          </a:p>
          <a:p>
            <a:pPr>
              <a:buNone/>
            </a:pPr>
            <a:r>
              <a:rPr lang="ru-RU" sz="2800" dirty="0" smtClean="0"/>
              <a:t>применяется современный дидактический инструментарий</a:t>
            </a:r>
          </a:p>
          <a:p>
            <a:pPr>
              <a:buNone/>
            </a:pPr>
            <a:r>
              <a:rPr lang="ru-RU" sz="2800" dirty="0" smtClean="0"/>
              <a:t>познания, основными видами которого являются сборники </a:t>
            </a:r>
          </a:p>
          <a:p>
            <a:pPr>
              <a:buNone/>
            </a:pPr>
            <a:r>
              <a:rPr lang="ru-RU" sz="2800" dirty="0" smtClean="0"/>
              <a:t>понятий и комплект карточек.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Комплект состоит из 6 карточек, каждая из которых, имея</a:t>
            </a:r>
          </a:p>
          <a:p>
            <a:pPr>
              <a:buNone/>
            </a:pPr>
            <a:r>
              <a:rPr lang="ru-RU" sz="2800" dirty="0" smtClean="0"/>
              <a:t>свои структурные особенности и алгоритм использования, </a:t>
            </a:r>
          </a:p>
          <a:p>
            <a:pPr>
              <a:buNone/>
            </a:pPr>
            <a:r>
              <a:rPr lang="ru-RU" sz="2800" dirty="0" smtClean="0"/>
              <a:t>может быть эффективным средством структурирования </a:t>
            </a:r>
          </a:p>
          <a:p>
            <a:pPr>
              <a:buNone/>
            </a:pPr>
            <a:r>
              <a:rPr lang="ru-RU" sz="2800" dirty="0" smtClean="0"/>
              <a:t>предметного материала учителем и приобретаемых (или </a:t>
            </a:r>
          </a:p>
          <a:p>
            <a:pPr>
              <a:buNone/>
            </a:pPr>
            <a:r>
              <a:rPr lang="ru-RU" sz="2800" dirty="0" smtClean="0"/>
              <a:t>повторяемых) знаний учащимися, а также развития</a:t>
            </a:r>
          </a:p>
          <a:p>
            <a:pPr>
              <a:buNone/>
            </a:pPr>
            <a:r>
              <a:rPr lang="ru-RU" sz="2800" dirty="0" smtClean="0"/>
              <a:t>различных видов познавательных УУД.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Карточка №4 (противоречие)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Предназначена для формулирования учащимися суждений, отражающих явные и скрытые противоречия, обнаруженные в содержании учебных дисциплин(в текстах учебника, справочной литературе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). Для составления таких суждений необходимо выделить пару противоположных понятий и с помощью слов-указателей карточки сформулировать противоречие. Данная карточка может быть использована для развития у учащихся такого познавательного умения, </a:t>
            </a:r>
            <a:r>
              <a:rPr lang="ru-RU" sz="2800" i="1" dirty="0" smtClean="0"/>
              <a:t>как постановка и решение проблем.</a:t>
            </a:r>
            <a:endParaRPr lang="ru-RU" sz="2800" i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428992" y="4929198"/>
            <a:ext cx="5572164" cy="17859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Слова компасы</a:t>
            </a:r>
          </a:p>
          <a:p>
            <a:r>
              <a:rPr lang="ru-RU" dirty="0" smtClean="0"/>
              <a:t>1.что, а…             4…но…,не              7…несмотря на</a:t>
            </a:r>
          </a:p>
          <a:p>
            <a:r>
              <a:rPr lang="ru-RU" dirty="0" smtClean="0"/>
              <a:t>2…тем, что…        5…если…, то          8…однако…</a:t>
            </a:r>
          </a:p>
          <a:p>
            <a:r>
              <a:rPr lang="ru-RU" dirty="0" smtClean="0"/>
              <a:t>3…хотя…               6….тем, чем…       9…не только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работы с карточкой № 4 (тема: Воды суши)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1.Известно, </a:t>
            </a:r>
            <a:r>
              <a:rPr lang="ru-RU" sz="2800" b="1" dirty="0" smtClean="0"/>
              <a:t>что</a:t>
            </a:r>
            <a:r>
              <a:rPr lang="ru-RU" sz="2800" dirty="0" smtClean="0"/>
              <a:t> мощность ледяного покрова на реке может достигать 2 метров, </a:t>
            </a:r>
            <a:r>
              <a:rPr lang="ru-RU" sz="2800" b="1" dirty="0" smtClean="0"/>
              <a:t>а</a:t>
            </a:r>
            <a:r>
              <a:rPr lang="ru-RU" sz="2800" dirty="0" smtClean="0"/>
              <a:t> некоторые ее участки (полыньи) остаются незамерзшими.</a:t>
            </a:r>
          </a:p>
          <a:p>
            <a:pPr>
              <a:buNone/>
            </a:pPr>
            <a:r>
              <a:rPr lang="ru-RU" sz="2800" dirty="0" smtClean="0"/>
              <a:t>2.Противоречие между </a:t>
            </a:r>
            <a:r>
              <a:rPr lang="ru-RU" sz="2800" b="1" dirty="0" smtClean="0"/>
              <a:t>тем,</a:t>
            </a:r>
            <a:r>
              <a:rPr lang="ru-RU" sz="2800" dirty="0" smtClean="0"/>
              <a:t> </a:t>
            </a:r>
            <a:r>
              <a:rPr lang="ru-RU" sz="2800" b="1" dirty="0" smtClean="0"/>
              <a:t>что</a:t>
            </a:r>
            <a:r>
              <a:rPr lang="ru-RU" sz="2800" dirty="0" smtClean="0"/>
              <a:t> озеро Балхаш считается соленым озером, и тем что лишь одна его часть соленая, а другая часть – пресная.</a:t>
            </a:r>
          </a:p>
          <a:p>
            <a:pPr>
              <a:buNone/>
            </a:pPr>
            <a:r>
              <a:rPr lang="ru-RU" sz="2800" dirty="0" smtClean="0"/>
              <a:t>3.Запасы подземных вод велики</a:t>
            </a:r>
            <a:r>
              <a:rPr lang="ru-RU" sz="2800" b="1" dirty="0" smtClean="0"/>
              <a:t>, хотя </a:t>
            </a:r>
            <a:r>
              <a:rPr lang="ru-RU" sz="2800" dirty="0" smtClean="0"/>
              <a:t>возобновляются крайне медленно.</a:t>
            </a:r>
          </a:p>
          <a:p>
            <a:pPr>
              <a:buNone/>
            </a:pPr>
            <a:r>
              <a:rPr lang="ru-RU" sz="2800" dirty="0" smtClean="0"/>
              <a:t>4.Озеро </a:t>
            </a:r>
            <a:r>
              <a:rPr lang="ru-RU" sz="2800" dirty="0" err="1" smtClean="0"/>
              <a:t>Самбар</a:t>
            </a:r>
            <a:r>
              <a:rPr lang="ru-RU" sz="2800" dirty="0" smtClean="0"/>
              <a:t> в Индии </a:t>
            </a:r>
            <a:r>
              <a:rPr lang="ru-RU" sz="2800" b="1" dirty="0" smtClean="0"/>
              <a:t>не</a:t>
            </a:r>
            <a:r>
              <a:rPr lang="ru-RU" sz="2800" dirty="0" smtClean="0"/>
              <a:t> является пресным, </a:t>
            </a:r>
            <a:r>
              <a:rPr lang="ru-RU" sz="2800" b="1" dirty="0" smtClean="0"/>
              <a:t>но</a:t>
            </a:r>
            <a:r>
              <a:rPr lang="ru-RU" sz="2800" dirty="0" smtClean="0"/>
              <a:t> 4 месяца в году вода в нем пресная.</a:t>
            </a:r>
          </a:p>
          <a:p>
            <a:pPr>
              <a:buNone/>
            </a:pPr>
            <a:r>
              <a:rPr lang="ru-RU" sz="2800" dirty="0" smtClean="0"/>
              <a:t>5. </a:t>
            </a:r>
            <a:r>
              <a:rPr lang="ru-RU" sz="2800" b="1" dirty="0" smtClean="0"/>
              <a:t>Если</a:t>
            </a:r>
            <a:r>
              <a:rPr lang="ru-RU" sz="2800" dirty="0" smtClean="0"/>
              <a:t> болото является, с одной стороны, озером с гидрологически связанной водой, </a:t>
            </a:r>
            <a:r>
              <a:rPr lang="ru-RU" sz="2800" b="1" dirty="0" smtClean="0"/>
              <a:t>то </a:t>
            </a:r>
            <a:r>
              <a:rPr lang="ru-RU" sz="2800" dirty="0" smtClean="0"/>
              <a:t>с другой – сушей, содержащей более 90% воды и менее 10% сухого вещества.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6.</a:t>
            </a:r>
            <a:r>
              <a:rPr lang="ru-RU" b="1" dirty="0" smtClean="0"/>
              <a:t>Чем </a:t>
            </a:r>
            <a:r>
              <a:rPr lang="ru-RU" dirty="0" smtClean="0"/>
              <a:t>больше изучаются болота, </a:t>
            </a:r>
            <a:r>
              <a:rPr lang="ru-RU" b="1" dirty="0" smtClean="0"/>
              <a:t>тем </a:t>
            </a:r>
            <a:r>
              <a:rPr lang="ru-RU" dirty="0" smtClean="0"/>
              <a:t>меньше единодушия среди ученых во взглядах на определение данного понятия.</a:t>
            </a:r>
          </a:p>
          <a:p>
            <a:pPr>
              <a:buNone/>
            </a:pPr>
            <a:r>
              <a:rPr lang="ru-RU" dirty="0" smtClean="0"/>
              <a:t>7.Каспийское море, </a:t>
            </a:r>
            <a:r>
              <a:rPr lang="ru-RU" b="1" dirty="0" smtClean="0"/>
              <a:t>несмотря</a:t>
            </a:r>
            <a:r>
              <a:rPr lang="ru-RU" dirty="0" smtClean="0"/>
              <a:t> </a:t>
            </a:r>
            <a:r>
              <a:rPr lang="ru-RU" b="1" dirty="0" smtClean="0"/>
              <a:t>на</a:t>
            </a:r>
            <a:r>
              <a:rPr lang="ru-RU" dirty="0" smtClean="0"/>
              <a:t> свое название, является озером.</a:t>
            </a:r>
          </a:p>
          <a:p>
            <a:pPr>
              <a:buNone/>
            </a:pPr>
            <a:r>
              <a:rPr lang="ru-RU" dirty="0" smtClean="0"/>
              <a:t>8.В зависимости от содержания солей озерная вода может быть либо пресной, либо минерализованной</a:t>
            </a:r>
            <a:r>
              <a:rPr lang="ru-RU" b="1" dirty="0" smtClean="0"/>
              <a:t>, однако </a:t>
            </a:r>
            <a:r>
              <a:rPr lang="ru-RU" dirty="0" smtClean="0"/>
              <a:t>вода озера </a:t>
            </a:r>
            <a:r>
              <a:rPr lang="ru-RU" dirty="0" err="1" smtClean="0"/>
              <a:t>Друтсо</a:t>
            </a:r>
            <a:r>
              <a:rPr lang="ru-RU" dirty="0" smtClean="0"/>
              <a:t> меняется каждые 12 лет: становится то пресной, то соленой.</a:t>
            </a:r>
          </a:p>
          <a:p>
            <a:pPr>
              <a:buNone/>
            </a:pPr>
            <a:r>
              <a:rPr lang="ru-RU" dirty="0" smtClean="0"/>
              <a:t>9.Болота возникают </a:t>
            </a:r>
            <a:r>
              <a:rPr lang="ru-RU" b="1" dirty="0" smtClean="0"/>
              <a:t>не только </a:t>
            </a:r>
            <a:r>
              <a:rPr lang="ru-RU" dirty="0" smtClean="0"/>
              <a:t>в понижениях рельефа, они могут сформироваться и на водоразделе.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Карточка 5 (категории философии)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</a:t>
            </a:r>
            <a:r>
              <a:rPr lang="ru-RU" sz="2600" dirty="0" smtClean="0"/>
              <a:t>Задания этой карточки служат для выведения</a:t>
            </a:r>
          </a:p>
          <a:p>
            <a:pPr>
              <a:buNone/>
            </a:pPr>
            <a:r>
              <a:rPr lang="ru-RU" sz="2600" dirty="0" smtClean="0"/>
              <a:t>учащихся на высшую ступень обобщения понятий –</a:t>
            </a:r>
          </a:p>
          <a:p>
            <a:pPr>
              <a:buNone/>
            </a:pPr>
            <a:r>
              <a:rPr lang="ru-RU" sz="2600" dirty="0" smtClean="0"/>
              <a:t>переход от видового понятия к родовому, т.е. </a:t>
            </a:r>
          </a:p>
          <a:p>
            <a:pPr>
              <a:buNone/>
            </a:pPr>
            <a:r>
              <a:rPr lang="ru-RU" sz="2600" dirty="0" smtClean="0"/>
              <a:t>овладения логической операцией, посредством </a:t>
            </a:r>
          </a:p>
          <a:p>
            <a:pPr>
              <a:buNone/>
            </a:pPr>
            <a:r>
              <a:rPr lang="ru-RU" sz="2600" dirty="0" smtClean="0"/>
              <a:t>применения которой получается понятие самого </a:t>
            </a:r>
          </a:p>
          <a:p>
            <a:pPr>
              <a:buNone/>
            </a:pPr>
            <a:r>
              <a:rPr lang="ru-RU" sz="2600" dirty="0" smtClean="0"/>
              <a:t>широкого объема (по прямой связи) пределом </a:t>
            </a:r>
          </a:p>
          <a:p>
            <a:pPr>
              <a:buNone/>
            </a:pPr>
            <a:r>
              <a:rPr lang="ru-RU" sz="2600" dirty="0" smtClean="0"/>
              <a:t>которого является философская категория. По </a:t>
            </a:r>
          </a:p>
          <a:p>
            <a:pPr>
              <a:buNone/>
            </a:pPr>
            <a:r>
              <a:rPr lang="ru-RU" sz="2600" dirty="0" smtClean="0"/>
              <a:t>обратной связи применяется логическая операция </a:t>
            </a:r>
          </a:p>
          <a:p>
            <a:pPr>
              <a:buNone/>
            </a:pPr>
            <a:r>
              <a:rPr lang="ru-RU" sz="2600" dirty="0" smtClean="0"/>
              <a:t>ограничения понятий – переход от родового понятия к </a:t>
            </a:r>
          </a:p>
          <a:p>
            <a:pPr>
              <a:buNone/>
            </a:pPr>
            <a:r>
              <a:rPr lang="ru-RU" sz="2600" dirty="0" smtClean="0"/>
              <a:t>видовому, пределом которого является единичное</a:t>
            </a:r>
          </a:p>
          <a:p>
            <a:pPr>
              <a:buNone/>
            </a:pPr>
            <a:r>
              <a:rPr lang="ru-RU" sz="2600" dirty="0" smtClean="0"/>
              <a:t>(конкретное понятие). 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Используя перечень </a:t>
            </a:r>
            <a:r>
              <a:rPr lang="ru-RU" dirty="0" err="1" smtClean="0"/>
              <a:t>познават</a:t>
            </a:r>
            <a:r>
              <a:rPr lang="ru-RU" dirty="0" smtClean="0"/>
              <a:t> УУД, выделите какие УУД формируются при работе с карточкой №4 </a:t>
            </a:r>
          </a:p>
          <a:p>
            <a:pPr>
              <a:buNone/>
            </a:pPr>
            <a:r>
              <a:rPr lang="ru-RU" sz="2800" dirty="0" smtClean="0"/>
              <a:t>Данная карточка может быть</a:t>
            </a:r>
          </a:p>
          <a:p>
            <a:pPr>
              <a:buNone/>
            </a:pPr>
            <a:r>
              <a:rPr lang="ru-RU" sz="2800" dirty="0" smtClean="0"/>
              <a:t>использована для развития у учащихся такого</a:t>
            </a:r>
          </a:p>
          <a:p>
            <a:pPr>
              <a:buNone/>
            </a:pPr>
            <a:r>
              <a:rPr lang="ru-RU" sz="2800" b="1" dirty="0" smtClean="0"/>
              <a:t>познавательного </a:t>
            </a:r>
            <a:r>
              <a:rPr lang="ru-RU" sz="2800" dirty="0" smtClean="0"/>
              <a:t> умения, </a:t>
            </a:r>
            <a:r>
              <a:rPr lang="ru-RU" sz="2800" i="1" dirty="0" smtClean="0"/>
              <a:t>как анализ</a:t>
            </a:r>
          </a:p>
          <a:p>
            <a:pPr>
              <a:buNone/>
            </a:pPr>
            <a:r>
              <a:rPr lang="ru-RU" sz="2800" i="1" dirty="0" smtClean="0"/>
              <a:t>объектов с целью выделения признаков, </a:t>
            </a:r>
          </a:p>
          <a:p>
            <a:pPr>
              <a:buNone/>
            </a:pPr>
            <a:r>
              <a:rPr lang="ru-RU" sz="2800" i="1" dirty="0" smtClean="0"/>
              <a:t>синтез как составление целого из частей, </a:t>
            </a:r>
          </a:p>
          <a:p>
            <a:pPr>
              <a:buNone/>
            </a:pPr>
            <a:r>
              <a:rPr lang="ru-RU" sz="2800" i="1" dirty="0" smtClean="0"/>
              <a:t>выведение следствий, установление </a:t>
            </a:r>
          </a:p>
          <a:p>
            <a:pPr>
              <a:buNone/>
            </a:pPr>
            <a:r>
              <a:rPr lang="ru-RU" sz="2800" i="1" dirty="0" smtClean="0"/>
              <a:t>причинно-следственных связей.</a:t>
            </a:r>
          </a:p>
          <a:p>
            <a:pPr>
              <a:buNone/>
            </a:pPr>
            <a:r>
              <a:rPr lang="ru-RU" sz="2800" b="1" dirty="0" err="1" smtClean="0"/>
              <a:t>Общеучебных</a:t>
            </a:r>
            <a:r>
              <a:rPr lang="ru-RU" sz="2800" i="1" dirty="0" smtClean="0"/>
              <a:t> универсальных действий: </a:t>
            </a:r>
          </a:p>
          <a:p>
            <a:pPr>
              <a:buNone/>
            </a:pPr>
            <a:r>
              <a:rPr lang="ru-RU" sz="2800" i="1" dirty="0" smtClean="0"/>
              <a:t>поиск и выделение необходимой </a:t>
            </a:r>
          </a:p>
          <a:p>
            <a:pPr>
              <a:buNone/>
            </a:pPr>
            <a:r>
              <a:rPr lang="ru-RU" sz="2800" i="1" dirty="0" smtClean="0"/>
              <a:t>информации.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Примеры работы с карточкой № 5 ( тема: Рельеф)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Сущность-явление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Движение земной коры – горсты, грабены, складки.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Первичное - вторичное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Извержение лавы – вулканическая гора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-форма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Ограничение склонами со всех сторон –ограниченная  форма рельефа.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Единство - многообразие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Горы ( приподнятость, расчлененность</a:t>
                      </a:r>
                      <a:r>
                        <a:rPr lang="ru-RU" baseline="0" dirty="0" smtClean="0"/>
                        <a:t> –  высокие, низкие, средневысокие.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- 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Равнина – Восточно-Европейская равнина.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 - следствие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Выветривание – разрушение гор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Общее- особенное - единичное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Равнина – плоскогорье - Среднесибирское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Пространство -время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Девоне ( древнее время) на территории  Русской равнины было море, а в районе Байкала возвышались небольшие горы.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810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Мастер класс тема: «Приемы формирования общеучебных  и познавательнных компетенциий на уроках географии, используя современный дидактический инструментарий познания, разработанный в системе теории и технологии Способа диалектического обучения»   Разработал: учитель географии высшей категории  Чернышова Л.Л.</vt:lpstr>
      <vt:lpstr>Слайд 2</vt:lpstr>
      <vt:lpstr>Вследствие чего современный дидактический инструментарий необходимо использовать при работе с информацией?</vt:lpstr>
      <vt:lpstr>Карточка №4 (противоречие)</vt:lpstr>
      <vt:lpstr>Примеры работы с карточкой № 4 (тема: Воды суши)</vt:lpstr>
      <vt:lpstr>Слайд 6</vt:lpstr>
      <vt:lpstr>Карточка 5 (категории философии)</vt:lpstr>
      <vt:lpstr>Слайд 8</vt:lpstr>
      <vt:lpstr>Примеры работы с карточкой № 5 ( тема: Рельеф)</vt:lpstr>
      <vt:lpstr>Слайд 10</vt:lpstr>
      <vt:lpstr>Задание  в предложенном тексте найти противоречия, выделить категории диалектики.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класс</dc:title>
  <dc:creator>Чернышова</dc:creator>
  <cp:lastModifiedBy>PC-Director</cp:lastModifiedBy>
  <cp:revision>36</cp:revision>
  <dcterms:created xsi:type="dcterms:W3CDTF">2016-01-17T07:17:10Z</dcterms:created>
  <dcterms:modified xsi:type="dcterms:W3CDTF">2021-04-02T05:05:09Z</dcterms:modified>
</cp:coreProperties>
</file>